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ink/ink1.xml" ContentType="application/inkml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56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312" r:id="rId4"/>
    <p:sldId id="285" r:id="rId5"/>
    <p:sldId id="286" r:id="rId6"/>
    <p:sldId id="315" r:id="rId7"/>
    <p:sldId id="287" r:id="rId8"/>
    <p:sldId id="316" r:id="rId9"/>
    <p:sldId id="260" r:id="rId10"/>
    <p:sldId id="292" r:id="rId11"/>
    <p:sldId id="317" r:id="rId12"/>
    <p:sldId id="294" r:id="rId13"/>
    <p:sldId id="330" r:id="rId14"/>
    <p:sldId id="283" r:id="rId15"/>
    <p:sldId id="271" r:id="rId16"/>
    <p:sldId id="331" r:id="rId17"/>
    <p:sldId id="293" r:id="rId18"/>
    <p:sldId id="277" r:id="rId19"/>
    <p:sldId id="273" r:id="rId20"/>
    <p:sldId id="298" r:id="rId21"/>
    <p:sldId id="289" r:id="rId22"/>
    <p:sldId id="310" r:id="rId23"/>
    <p:sldId id="333" r:id="rId24"/>
    <p:sldId id="301" r:id="rId25"/>
    <p:sldId id="300" r:id="rId26"/>
    <p:sldId id="332" r:id="rId27"/>
    <p:sldId id="299" r:id="rId28"/>
    <p:sldId id="313" r:id="rId29"/>
    <p:sldId id="323" r:id="rId30"/>
    <p:sldId id="319" r:id="rId31"/>
    <p:sldId id="326" r:id="rId32"/>
    <p:sldId id="320" r:id="rId33"/>
    <p:sldId id="306" r:id="rId34"/>
    <p:sldId id="321" r:id="rId35"/>
  </p:sldIdLst>
  <p:sldSz cx="18288000" cy="10287000"/>
  <p:notesSz cx="6858000" cy="9144000"/>
  <p:embeddedFontLst>
    <p:embeddedFont>
      <p:font typeface="서울남산체 B" panose="02020503020101020101" pitchFamily="18" charset="-127"/>
      <p:regular r:id="rId38"/>
    </p:embeddedFont>
    <p:embeddedFont>
      <p:font typeface="Pretendard Regular" panose="02000503000000020004" pitchFamily="2" charset="-127"/>
      <p:regular r:id="rId39"/>
      <p:bold r:id="rId40"/>
      <p:italic r:id="rId41"/>
      <p:boldItalic r:id="rId42"/>
    </p:embeddedFont>
    <p:embeddedFont>
      <p:font typeface="맑은 고딕" panose="020B0503020000020004" pitchFamily="34" charset="-127"/>
      <p:regular r:id="rId43"/>
      <p:bold r:id="rId44"/>
    </p:embeddedFont>
    <p:embeddedFont>
      <p:font typeface="Cambria Math" panose="02040503050406030204" pitchFamily="18" charset="0"/>
      <p:regular r:id="rId45"/>
    </p:embeddedFont>
    <p:embeddedFont>
      <p:font typeface="SeoulNamsan B" panose="02020503020101020101" pitchFamily="18" charset="-127"/>
      <p:regular r:id="rId46"/>
    </p:embeddedFont>
    <p:embeddedFont>
      <p:font typeface="SeoulNamsan B" panose="02020503020101020101" pitchFamily="18" charset="-12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37"/>
    <a:srgbClr val="F2F2F2"/>
    <a:srgbClr val="258DF5"/>
    <a:srgbClr val="FD5E00"/>
    <a:srgbClr val="33AE5B"/>
    <a:srgbClr val="00CC99"/>
    <a:srgbClr val="13B9B5"/>
    <a:srgbClr val="339966"/>
    <a:srgbClr val="99FF99"/>
    <a:srgbClr val="D5E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3" autoAdjust="0"/>
    <p:restoredTop sz="95978" autoAdjust="0"/>
  </p:normalViewPr>
  <p:slideViewPr>
    <p:cSldViewPr>
      <p:cViewPr varScale="1">
        <p:scale>
          <a:sx n="37" d="100"/>
          <a:sy n="37" d="100"/>
        </p:scale>
        <p:origin x="256" y="202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10" d="100"/>
          <a:sy n="110" d="100"/>
        </p:scale>
        <p:origin x="16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총매출 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E26-5849-BFEB-85260AF9B3EA}"/>
              </c:ext>
            </c:extLst>
          </c:dPt>
          <c:dPt>
            <c:idx val="1"/>
            <c:invertIfNegative val="0"/>
            <c:bubble3D val="0"/>
            <c:spPr>
              <a:solidFill>
                <a:srgbClr val="FD5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26-5849-BFEB-85260AF9B3EA}"/>
              </c:ext>
            </c:extLst>
          </c:dPt>
          <c:dPt>
            <c:idx val="2"/>
            <c:invertIfNegative val="0"/>
            <c:bubble3D val="0"/>
            <c:spPr>
              <a:solidFill>
                <a:srgbClr val="F2F2F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E26-5849-BFEB-85260AF9B3EA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26-5849-BFEB-85260AF9B3EA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E26-5849-BFEB-85260AF9B3EA}"/>
              </c:ext>
            </c:extLst>
          </c:dPt>
          <c:cat>
            <c:strRef>
              <c:f>Sheet1!$A$2:$A$6</c:f>
              <c:strCache>
                <c:ptCount val="5"/>
                <c:pt idx="0">
                  <c:v>롯데</c:v>
                </c:pt>
                <c:pt idx="1">
                  <c:v>오리온</c:v>
                </c:pt>
                <c:pt idx="2">
                  <c:v>해태</c:v>
                </c:pt>
                <c:pt idx="3">
                  <c:v>농심</c:v>
                </c:pt>
                <c:pt idx="4">
                  <c:v>크라운</c:v>
                </c:pt>
              </c:strCache>
            </c:strRef>
          </c:cat>
          <c:val>
            <c:numRef>
              <c:f>Sheet1!$B$2:$B$6</c:f>
              <c:numCache>
                <c:formatCode>_(* #,##0_);_(* \(#,##0\);_(* "-"_);_(@_)</c:formatCode>
                <c:ptCount val="5"/>
                <c:pt idx="0">
                  <c:v>3847099</c:v>
                </c:pt>
                <c:pt idx="1">
                  <c:v>3838433</c:v>
                </c:pt>
                <c:pt idx="2">
                  <c:v>2441396</c:v>
                </c:pt>
                <c:pt idx="3">
                  <c:v>1918502</c:v>
                </c:pt>
                <c:pt idx="4">
                  <c:v>1656506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93-1E46-8736-0A46CDD0AF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9176863"/>
        <c:axId val="1474699920"/>
      </c:barChart>
      <c:catAx>
        <c:axId val="649176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F2F2F2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defRPr>
            </a:pPr>
            <a:endParaRPr lang="ko-KR"/>
          </a:p>
        </c:txPr>
        <c:crossAx val="1474699920"/>
        <c:crosses val="autoZero"/>
        <c:auto val="1"/>
        <c:lblAlgn val="ctr"/>
        <c:lblOffset val="100"/>
        <c:noMultiLvlLbl val="0"/>
      </c:catAx>
      <c:valAx>
        <c:axId val="147469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0147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defRPr>
            </a:pPr>
            <a:endParaRPr lang="ko-KR"/>
          </a:p>
        </c:txPr>
        <c:crossAx val="649176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SeoulNamsan B" panose="02020503020101020101" pitchFamily="18" charset="-127"/>
          <a:ea typeface="SeoulNamsan B" panose="02020503020101020101" pitchFamily="18" charset="-127"/>
          <a:cs typeface="LINE Seed Sans KR Regular" panose="020B0603020203020204" pitchFamily="34" charset="-128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홈런볼 매출액</c:v>
                </c:pt>
              </c:strCache>
            </c:strRef>
          </c:tx>
          <c:spPr>
            <a:ln w="34925" cap="rnd">
              <a:solidFill>
                <a:srgbClr val="258DF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Sheet1!$A$2:$A$26</c:f>
              <c:strCache>
                <c:ptCount val="25"/>
                <c:pt idx="0">
                  <c:v>2012 상반기</c:v>
                </c:pt>
                <c:pt idx="1">
                  <c:v>2012 하반기</c:v>
                </c:pt>
                <c:pt idx="2">
                  <c:v>2013 상반기</c:v>
                </c:pt>
                <c:pt idx="3">
                  <c:v>2013 하반기</c:v>
                </c:pt>
                <c:pt idx="4">
                  <c:v>2014 상반기</c:v>
                </c:pt>
                <c:pt idx="5">
                  <c:v>2014 하반기</c:v>
                </c:pt>
                <c:pt idx="6">
                  <c:v>2015 상반기</c:v>
                </c:pt>
                <c:pt idx="7">
                  <c:v>2015 하반기</c:v>
                </c:pt>
                <c:pt idx="8">
                  <c:v>2016 상반기</c:v>
                </c:pt>
                <c:pt idx="9">
                  <c:v>2016 하반기</c:v>
                </c:pt>
                <c:pt idx="10">
                  <c:v>2017 상반기</c:v>
                </c:pt>
                <c:pt idx="11">
                  <c:v>2017 하반기</c:v>
                </c:pt>
                <c:pt idx="12">
                  <c:v>2018 상반기</c:v>
                </c:pt>
                <c:pt idx="13">
                  <c:v>2018 하반기</c:v>
                </c:pt>
                <c:pt idx="14">
                  <c:v>2019 상반기</c:v>
                </c:pt>
                <c:pt idx="15">
                  <c:v>2019 하반기</c:v>
                </c:pt>
                <c:pt idx="16">
                  <c:v>2020 상반기</c:v>
                </c:pt>
                <c:pt idx="17">
                  <c:v>2020 하반기</c:v>
                </c:pt>
                <c:pt idx="18">
                  <c:v>2021 상반기</c:v>
                </c:pt>
                <c:pt idx="19">
                  <c:v>2021 하반기</c:v>
                </c:pt>
                <c:pt idx="20">
                  <c:v>2022 상반기</c:v>
                </c:pt>
                <c:pt idx="21">
                  <c:v>2022 하반기</c:v>
                </c:pt>
                <c:pt idx="22">
                  <c:v>2023 상반기</c:v>
                </c:pt>
                <c:pt idx="23">
                  <c:v>2023 하반기</c:v>
                </c:pt>
                <c:pt idx="24">
                  <c:v>2024 상반기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23883</c:v>
                </c:pt>
                <c:pt idx="1">
                  <c:v>22308</c:v>
                </c:pt>
                <c:pt idx="2">
                  <c:v>24838</c:v>
                </c:pt>
                <c:pt idx="3">
                  <c:v>24942</c:v>
                </c:pt>
                <c:pt idx="4">
                  <c:v>26675</c:v>
                </c:pt>
                <c:pt idx="5">
                  <c:v>26154</c:v>
                </c:pt>
                <c:pt idx="6">
                  <c:v>25790</c:v>
                </c:pt>
                <c:pt idx="7">
                  <c:v>27592</c:v>
                </c:pt>
                <c:pt idx="8">
                  <c:v>32429</c:v>
                </c:pt>
                <c:pt idx="9">
                  <c:v>32273</c:v>
                </c:pt>
                <c:pt idx="10">
                  <c:v>33662</c:v>
                </c:pt>
                <c:pt idx="11">
                  <c:v>35678</c:v>
                </c:pt>
                <c:pt idx="12">
                  <c:v>39262</c:v>
                </c:pt>
                <c:pt idx="13">
                  <c:v>41494</c:v>
                </c:pt>
                <c:pt idx="14">
                  <c:v>42044</c:v>
                </c:pt>
                <c:pt idx="15">
                  <c:v>41505</c:v>
                </c:pt>
                <c:pt idx="16">
                  <c:v>46756</c:v>
                </c:pt>
                <c:pt idx="17">
                  <c:v>44672</c:v>
                </c:pt>
                <c:pt idx="18">
                  <c:v>41587</c:v>
                </c:pt>
                <c:pt idx="19">
                  <c:v>32713</c:v>
                </c:pt>
                <c:pt idx="20">
                  <c:v>37806</c:v>
                </c:pt>
                <c:pt idx="21">
                  <c:v>39837</c:v>
                </c:pt>
                <c:pt idx="22">
                  <c:v>37107</c:v>
                </c:pt>
                <c:pt idx="23">
                  <c:v>37553</c:v>
                </c:pt>
                <c:pt idx="24">
                  <c:v>37015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99-C345-8C69-2DEA8D83A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70241983"/>
        <c:axId val="770306239"/>
      </c:lineChart>
      <c:catAx>
        <c:axId val="7702419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0306239"/>
        <c:crosses val="autoZero"/>
        <c:auto val="1"/>
        <c:lblAlgn val="ctr"/>
        <c:lblOffset val="100"/>
        <c:noMultiLvlLbl val="0"/>
      </c:catAx>
      <c:valAx>
        <c:axId val="7703062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0241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308790540149445"/>
          <c:y val="0.1439517485816274"/>
          <c:w val="0.18691209459850552"/>
          <c:h val="7.05801103847061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093041864041671E-3"/>
          <c:y val="7.5199502843031826E-2"/>
          <c:w val="0.72637469496337503"/>
          <c:h val="0.921219568450157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수미칩 매출액</c:v>
                </c:pt>
              </c:strCache>
            </c:strRef>
          </c:tx>
          <c:spPr>
            <a:ln w="34925" cap="rnd">
              <a:solidFill>
                <a:srgbClr val="33AE5B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2014 하반기</c:v>
                </c:pt>
                <c:pt idx="1">
                  <c:v>2015 상반기</c:v>
                </c:pt>
                <c:pt idx="2">
                  <c:v>2015 하반기</c:v>
                </c:pt>
                <c:pt idx="3">
                  <c:v>2016 상반기</c:v>
                </c:pt>
                <c:pt idx="4">
                  <c:v>2016 하반기</c:v>
                </c:pt>
                <c:pt idx="5">
                  <c:v>2017 상반기</c:v>
                </c:pt>
                <c:pt idx="6">
                  <c:v>2017 하반기</c:v>
                </c:pt>
                <c:pt idx="7">
                  <c:v>2018 상반기</c:v>
                </c:pt>
                <c:pt idx="8">
                  <c:v>2018 하반기</c:v>
                </c:pt>
                <c:pt idx="9">
                  <c:v>2019 상반기</c:v>
                </c:pt>
                <c:pt idx="10">
                  <c:v>2019 하반기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8821</c:v>
                </c:pt>
                <c:pt idx="1">
                  <c:v>29068</c:v>
                </c:pt>
                <c:pt idx="2">
                  <c:v>13766</c:v>
                </c:pt>
                <c:pt idx="3">
                  <c:v>11608</c:v>
                </c:pt>
                <c:pt idx="4">
                  <c:v>5759</c:v>
                </c:pt>
                <c:pt idx="5">
                  <c:v>5941</c:v>
                </c:pt>
                <c:pt idx="6">
                  <c:v>4243</c:v>
                </c:pt>
                <c:pt idx="7">
                  <c:v>5469</c:v>
                </c:pt>
                <c:pt idx="8">
                  <c:v>4661</c:v>
                </c:pt>
                <c:pt idx="9">
                  <c:v>3723</c:v>
                </c:pt>
                <c:pt idx="10">
                  <c:v>3621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CE-464D-B828-BE18B442E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6091215"/>
        <c:axId val="1496222751"/>
      </c:lineChart>
      <c:catAx>
        <c:axId val="14960912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96222751"/>
        <c:crosses val="autoZero"/>
        <c:auto val="1"/>
        <c:lblAlgn val="ctr"/>
        <c:lblOffset val="100"/>
        <c:noMultiLvlLbl val="0"/>
      </c:catAx>
      <c:valAx>
        <c:axId val="14962227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96091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214513308067283"/>
          <c:y val="0.4812646937911208"/>
          <c:w val="0.24077464504451859"/>
          <c:h val="7.32796175229785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044661139278186E-3"/>
          <c:y val="7.5267075353433521E-2"/>
          <c:w val="0.67719989279057591"/>
          <c:h val="0.921148778201164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수미칩 블로그 언급량</c:v>
                </c:pt>
              </c:strCache>
            </c:strRef>
          </c:tx>
          <c:spPr>
            <a:ln w="34925" cap="rnd">
              <a:solidFill>
                <a:srgbClr val="FD5E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2014 하반기</c:v>
                </c:pt>
                <c:pt idx="1">
                  <c:v>2015 상반기</c:v>
                </c:pt>
                <c:pt idx="2">
                  <c:v>2015 하반기</c:v>
                </c:pt>
                <c:pt idx="3">
                  <c:v>2016 상반기</c:v>
                </c:pt>
                <c:pt idx="4">
                  <c:v>2016 하반기</c:v>
                </c:pt>
                <c:pt idx="5">
                  <c:v>2017 상반기</c:v>
                </c:pt>
                <c:pt idx="6">
                  <c:v>2017 하반기</c:v>
                </c:pt>
                <c:pt idx="7">
                  <c:v>2018 상반기</c:v>
                </c:pt>
                <c:pt idx="8">
                  <c:v>2018 하반기</c:v>
                </c:pt>
                <c:pt idx="9">
                  <c:v>2019 상반기</c:v>
                </c:pt>
                <c:pt idx="10">
                  <c:v>2019 하반기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600</c:v>
                </c:pt>
                <c:pt idx="1">
                  <c:v>3598</c:v>
                </c:pt>
                <c:pt idx="2">
                  <c:v>374</c:v>
                </c:pt>
                <c:pt idx="3">
                  <c:v>128</c:v>
                </c:pt>
                <c:pt idx="4">
                  <c:v>31</c:v>
                </c:pt>
                <c:pt idx="5">
                  <c:v>23</c:v>
                </c:pt>
                <c:pt idx="6">
                  <c:v>11</c:v>
                </c:pt>
                <c:pt idx="7">
                  <c:v>39</c:v>
                </c:pt>
                <c:pt idx="8">
                  <c:v>18</c:v>
                </c:pt>
                <c:pt idx="9">
                  <c:v>19</c:v>
                </c:pt>
                <c:pt idx="10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78-2F4C-B3C6-1FC4AD8AAE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6040543"/>
        <c:axId val="1495564527"/>
      </c:lineChart>
      <c:catAx>
        <c:axId val="14960405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95564527"/>
        <c:crosses val="autoZero"/>
        <c:auto val="1"/>
        <c:lblAlgn val="ctr"/>
        <c:lblOffset val="100"/>
        <c:noMultiLvlLbl val="0"/>
      </c:catAx>
      <c:valAx>
        <c:axId val="14955645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96040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682154591153962"/>
          <c:y val="0.37585024702388842"/>
          <c:w val="0.34712612092069639"/>
          <c:h val="0.140793535168865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허니버터칩 매출액</c:v>
                </c:pt>
              </c:strCache>
            </c:strRef>
          </c:tx>
          <c:spPr>
            <a:ln w="34925" cap="rnd">
              <a:solidFill>
                <a:srgbClr val="258DF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2014 하반기</c:v>
                </c:pt>
                <c:pt idx="1">
                  <c:v>2015 상반기</c:v>
                </c:pt>
                <c:pt idx="2">
                  <c:v>2015 하반기</c:v>
                </c:pt>
                <c:pt idx="3">
                  <c:v>2016 상반기</c:v>
                </c:pt>
                <c:pt idx="4">
                  <c:v>2016 하반기</c:v>
                </c:pt>
                <c:pt idx="5">
                  <c:v>2017 상반기</c:v>
                </c:pt>
                <c:pt idx="6">
                  <c:v>2017 하반기</c:v>
                </c:pt>
                <c:pt idx="7">
                  <c:v>2018 상반기</c:v>
                </c:pt>
                <c:pt idx="8">
                  <c:v>2018 하반기</c:v>
                </c:pt>
                <c:pt idx="9">
                  <c:v>2019 상반기</c:v>
                </c:pt>
                <c:pt idx="10">
                  <c:v>2019 하반기</c:v>
                </c:pt>
                <c:pt idx="11">
                  <c:v>2020 상반기</c:v>
                </c:pt>
                <c:pt idx="12">
                  <c:v>2020 하반기</c:v>
                </c:pt>
                <c:pt idx="13">
                  <c:v>2021 상반기</c:v>
                </c:pt>
                <c:pt idx="14">
                  <c:v>2021 하반기</c:v>
                </c:pt>
                <c:pt idx="15">
                  <c:v>2022 상반기</c:v>
                </c:pt>
                <c:pt idx="16">
                  <c:v>2022 하반기</c:v>
                </c:pt>
                <c:pt idx="17">
                  <c:v>2023 상반기</c:v>
                </c:pt>
                <c:pt idx="18">
                  <c:v>2023 하반기</c:v>
                </c:pt>
                <c:pt idx="19">
                  <c:v>2024 상반기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10221</c:v>
                </c:pt>
                <c:pt idx="1">
                  <c:v>21313</c:v>
                </c:pt>
                <c:pt idx="2">
                  <c:v>30160</c:v>
                </c:pt>
                <c:pt idx="3">
                  <c:v>31206</c:v>
                </c:pt>
                <c:pt idx="4">
                  <c:v>24195</c:v>
                </c:pt>
                <c:pt idx="5">
                  <c:v>19655</c:v>
                </c:pt>
                <c:pt idx="6">
                  <c:v>23261</c:v>
                </c:pt>
                <c:pt idx="7">
                  <c:v>21807</c:v>
                </c:pt>
                <c:pt idx="8">
                  <c:v>19782</c:v>
                </c:pt>
                <c:pt idx="9">
                  <c:v>19727</c:v>
                </c:pt>
                <c:pt idx="10">
                  <c:v>18934</c:v>
                </c:pt>
                <c:pt idx="11">
                  <c:v>22019</c:v>
                </c:pt>
                <c:pt idx="12">
                  <c:v>21782</c:v>
                </c:pt>
                <c:pt idx="13">
                  <c:v>22414</c:v>
                </c:pt>
                <c:pt idx="14">
                  <c:v>19723</c:v>
                </c:pt>
                <c:pt idx="15">
                  <c:v>19400</c:v>
                </c:pt>
                <c:pt idx="16">
                  <c:v>19362</c:v>
                </c:pt>
                <c:pt idx="17">
                  <c:v>16718</c:v>
                </c:pt>
                <c:pt idx="18">
                  <c:v>20017</c:v>
                </c:pt>
                <c:pt idx="19">
                  <c:v>17934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AE-214A-92F2-E720889CC0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2927535"/>
        <c:axId val="1702929775"/>
      </c:lineChart>
      <c:catAx>
        <c:axId val="17029275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02929775"/>
        <c:crosses val="autoZero"/>
        <c:auto val="1"/>
        <c:lblAlgn val="ctr"/>
        <c:lblOffset val="100"/>
        <c:noMultiLvlLbl val="0"/>
      </c:catAx>
      <c:valAx>
        <c:axId val="1702929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0292753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4743018470649236"/>
          <c:y val="0.46455988210651705"/>
          <c:w val="0.25256981529350764"/>
          <c:h val="4.57414534528953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허니버터칩 블로그 언급량</c:v>
                </c:pt>
              </c:strCache>
            </c:strRef>
          </c:tx>
          <c:spPr>
            <a:ln w="34925" cap="rnd">
              <a:solidFill>
                <a:srgbClr val="FFD037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2014 하반기</c:v>
                </c:pt>
                <c:pt idx="1">
                  <c:v>2015 상반기</c:v>
                </c:pt>
                <c:pt idx="2">
                  <c:v>2015 하반기</c:v>
                </c:pt>
                <c:pt idx="3">
                  <c:v>2016 상반기</c:v>
                </c:pt>
                <c:pt idx="4">
                  <c:v>2016 하반기</c:v>
                </c:pt>
                <c:pt idx="5">
                  <c:v>2017 상반기</c:v>
                </c:pt>
                <c:pt idx="6">
                  <c:v>2017 하반기</c:v>
                </c:pt>
                <c:pt idx="7">
                  <c:v>2018 상반기</c:v>
                </c:pt>
                <c:pt idx="8">
                  <c:v>2018 하반기</c:v>
                </c:pt>
                <c:pt idx="9">
                  <c:v>2019 상반기</c:v>
                </c:pt>
                <c:pt idx="10">
                  <c:v>2019 하반기</c:v>
                </c:pt>
                <c:pt idx="11">
                  <c:v>2020 상반기</c:v>
                </c:pt>
                <c:pt idx="12">
                  <c:v>2020 하반기</c:v>
                </c:pt>
                <c:pt idx="13">
                  <c:v>2021 상반기</c:v>
                </c:pt>
                <c:pt idx="14">
                  <c:v>2021 하반기</c:v>
                </c:pt>
                <c:pt idx="15">
                  <c:v>2022 상반기</c:v>
                </c:pt>
                <c:pt idx="16">
                  <c:v>2022 하반기</c:v>
                </c:pt>
                <c:pt idx="17">
                  <c:v>2023 상반기</c:v>
                </c:pt>
                <c:pt idx="18">
                  <c:v>2023 하반기</c:v>
                </c:pt>
                <c:pt idx="19">
                  <c:v>2024 상반기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9815</c:v>
                </c:pt>
                <c:pt idx="1">
                  <c:v>21065</c:v>
                </c:pt>
                <c:pt idx="2">
                  <c:v>6416</c:v>
                </c:pt>
                <c:pt idx="3">
                  <c:v>3398</c:v>
                </c:pt>
                <c:pt idx="4">
                  <c:v>1541</c:v>
                </c:pt>
                <c:pt idx="5">
                  <c:v>1129</c:v>
                </c:pt>
                <c:pt idx="6">
                  <c:v>1198</c:v>
                </c:pt>
                <c:pt idx="7">
                  <c:v>1188</c:v>
                </c:pt>
                <c:pt idx="8">
                  <c:v>896</c:v>
                </c:pt>
                <c:pt idx="9">
                  <c:v>1148</c:v>
                </c:pt>
                <c:pt idx="10">
                  <c:v>1153</c:v>
                </c:pt>
                <c:pt idx="11">
                  <c:v>1292</c:v>
                </c:pt>
                <c:pt idx="12">
                  <c:v>2522</c:v>
                </c:pt>
                <c:pt idx="13">
                  <c:v>2305</c:v>
                </c:pt>
                <c:pt idx="14">
                  <c:v>1809</c:v>
                </c:pt>
                <c:pt idx="15">
                  <c:v>1870</c:v>
                </c:pt>
                <c:pt idx="16">
                  <c:v>2086</c:v>
                </c:pt>
                <c:pt idx="17">
                  <c:v>1962</c:v>
                </c:pt>
                <c:pt idx="18">
                  <c:v>4251</c:v>
                </c:pt>
                <c:pt idx="19">
                  <c:v>2561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79-4944-8DD6-B5CB2B2BC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65250207"/>
        <c:axId val="1765251919"/>
      </c:lineChart>
      <c:catAx>
        <c:axId val="17652502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65251919"/>
        <c:crosses val="autoZero"/>
        <c:auto val="1"/>
        <c:lblAlgn val="ctr"/>
        <c:lblOffset val="100"/>
        <c:noMultiLvlLbl val="0"/>
      </c:catAx>
      <c:valAx>
        <c:axId val="17652519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5250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477643701127456"/>
          <c:y val="0.55721639053608119"/>
          <c:w val="0.30522356298872538"/>
          <c:h val="6.23861724985795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리뷰수</c:v>
                </c:pt>
              </c:strCache>
            </c:strRef>
          </c:tx>
          <c:spPr>
            <a:solidFill>
              <a:srgbClr val="258DF5"/>
            </a:solidFill>
          </c:spPr>
          <c:dPt>
            <c:idx val="0"/>
            <c:bubble3D val="0"/>
            <c:explosion val="14"/>
            <c:spPr>
              <a:solidFill>
                <a:srgbClr val="258DF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518A-3C4B-B861-0E86551BB8C6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2-518A-3C4B-B861-0E86551BB8C6}"/>
              </c:ext>
            </c:extLst>
          </c:dPt>
          <c:dLbls>
            <c:dLbl>
              <c:idx val="0"/>
              <c:layout>
                <c:manualLayout>
                  <c:x val="-0.26694648383943215"/>
                  <c:y val="-0.2330149860450429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1" i="0" u="none" strike="noStrike" kern="1200" baseline="0">
                      <a:solidFill>
                        <a:schemeClr val="lt1"/>
                      </a:solidFill>
                      <a:latin typeface="SeoulNamsan B" panose="02020503020101020101" pitchFamily="18" charset="-127"/>
                      <a:ea typeface="SeoulNamsan B" panose="020205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18A-3C4B-B861-0E86551BB8C6}"/>
                </c:ext>
              </c:extLst>
            </c:dLbl>
            <c:dLbl>
              <c:idx val="1"/>
              <c:layout>
                <c:manualLayout>
                  <c:x val="0.15334676856216523"/>
                  <c:y val="0.138844489332954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SeoulNamsan B" panose="02020503020101020101" pitchFamily="18" charset="-127"/>
                      <a:ea typeface="SeoulNamsan B" panose="020205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18A-3C4B-B861-0E86551BB8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5400" b="1" i="0" u="none" strike="noStrike" kern="1200" baseline="0">
                    <a:solidFill>
                      <a:schemeClr val="lt1"/>
                    </a:solidFill>
                    <a:latin typeface="SeoulNamsan B" panose="02020503020101020101" pitchFamily="18" charset="-127"/>
                    <a:ea typeface="SeoulNamsan B" panose="02020503020101020101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노가리칩</c:v>
                </c:pt>
                <c:pt idx="1">
                  <c:v>먹태깡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307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8A-3C4B-B861-0E86551BB8C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64864864864869"/>
          <c:y val="9.5152099559950146E-2"/>
          <c:w val="0.50070270270270267"/>
          <c:h val="0.79624641833810883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과자류 구입 시 우선 확인하는 사항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19050">
              <a:solidFill>
                <a:schemeClr val="bg2">
                  <a:lumMod val="50000"/>
                </a:schemeClr>
              </a:solidFill>
            </a:ln>
            <a:effectLst>
              <a:outerShdw blurRad="213447" dist="177743" dir="1980000" sx="100524" sy="100524" algn="bl" rotWithShape="0">
                <a:prstClr val="black">
                  <a:alpha val="31550"/>
                </a:prstClr>
              </a:outerShdw>
            </a:effectLst>
          </c:spPr>
          <c:dPt>
            <c:idx val="0"/>
            <c:bubble3D val="0"/>
            <c:spPr>
              <a:solidFill>
                <a:srgbClr val="FFD037"/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round/>
              </a:ln>
              <a:effectLst>
                <a:outerShdw blurRad="213447" dist="177743" dir="1980000" sx="100524" sy="100524" algn="bl" rotWithShape="0">
                  <a:prstClr val="black">
                    <a:alpha val="3155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B34-4A44-910F-A215DE526E9A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round/>
              </a:ln>
              <a:effectLst>
                <a:outerShdw blurRad="213447" dist="177743" dir="1980000" sx="100524" sy="100524" algn="bl" rotWithShape="0">
                  <a:prstClr val="black">
                    <a:alpha val="3155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B34-4A44-910F-A215DE526E9A}"/>
              </c:ext>
            </c:extLst>
          </c:dPt>
          <c:dPt>
            <c:idx val="2"/>
            <c:bubble3D val="0"/>
            <c:spPr>
              <a:solidFill>
                <a:srgbClr val="FFD037"/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round/>
              </a:ln>
              <a:effectLst>
                <a:outerShdw blurRad="213447" dist="177743" dir="1980000" sx="100524" sy="100524" algn="bl" rotWithShape="0">
                  <a:prstClr val="black">
                    <a:alpha val="3155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B34-4A44-910F-A215DE526E9A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round/>
              </a:ln>
              <a:effectLst>
                <a:outerShdw blurRad="213447" dist="177743" dir="1980000" sx="100524" sy="100524" algn="bl" rotWithShape="0">
                  <a:prstClr val="black">
                    <a:alpha val="3155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B34-4A44-910F-A215DE526E9A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round/>
              </a:ln>
              <a:effectLst>
                <a:outerShdw blurRad="213447" dist="177743" dir="1980000" sx="100524" sy="100524" algn="bl" rotWithShape="0">
                  <a:prstClr val="black">
                    <a:alpha val="3155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B34-4A44-910F-A215DE526E9A}"/>
              </c:ext>
            </c:extLst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round/>
              </a:ln>
              <a:effectLst>
                <a:outerShdw blurRad="213447" dist="177743" dir="1980000" sx="100524" sy="100524" algn="bl" rotWithShape="0">
                  <a:prstClr val="black">
                    <a:alpha val="3155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B34-4A44-910F-A215DE526E9A}"/>
              </c:ext>
            </c:extLst>
          </c:dPt>
          <c:dPt>
            <c:idx val="6"/>
            <c:bubble3D val="0"/>
            <c:spPr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round/>
              </a:ln>
              <a:effectLst>
                <a:outerShdw blurRad="213447" dist="177743" dir="1980000" sx="100524" sy="100524" algn="bl" rotWithShape="0">
                  <a:prstClr val="black">
                    <a:alpha val="3155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B34-4A44-910F-A215DE526E9A}"/>
              </c:ext>
            </c:extLst>
          </c:dPt>
          <c:dPt>
            <c:idx val="7"/>
            <c:bubble3D val="0"/>
            <c:spPr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chemeClr val="bg2">
                    <a:lumMod val="50000"/>
                  </a:schemeClr>
                </a:solidFill>
                <a:round/>
              </a:ln>
              <a:effectLst>
                <a:outerShdw blurRad="213447" dist="177743" dir="1980000" sx="100524" sy="100524" algn="bl" rotWithShape="0">
                  <a:prstClr val="black">
                    <a:alpha val="3155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B34-4A44-910F-A215DE526E9A}"/>
              </c:ext>
            </c:extLst>
          </c:dPt>
          <c:dLbls>
            <c:dLbl>
              <c:idx val="0"/>
              <c:layout>
                <c:manualLayout>
                  <c:x val="-9.850461091012272E-2"/>
                  <c:y val="0.168037462840825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oulNamsan B" panose="02020503020101020101" pitchFamily="18" charset="-127"/>
                      <a:ea typeface="SeoulNamsan B" panose="020205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B34-4A44-910F-A215DE526E9A}"/>
                </c:ext>
              </c:extLst>
            </c:dLbl>
            <c:dLbl>
              <c:idx val="1"/>
              <c:layout>
                <c:manualLayout>
                  <c:x val="-0.12681457047598779"/>
                  <c:y val="5.982547174837245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oulNamsan B" panose="02020503020101020101" pitchFamily="18" charset="-127"/>
                      <a:ea typeface="SeoulNamsan B" panose="020205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B34-4A44-910F-A215DE526E9A}"/>
                </c:ext>
              </c:extLst>
            </c:dLbl>
            <c:dLbl>
              <c:idx val="2"/>
              <c:layout>
                <c:manualLayout>
                  <c:x val="-0.12473216031988649"/>
                  <c:y val="-0.2063050232403620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eoulNamsan B" panose="02020503020101020101" pitchFamily="18" charset="-127"/>
                      <a:ea typeface="SeoulNamsan B" panose="020205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B34-4A44-910F-A215DE526E9A}"/>
                </c:ext>
              </c:extLst>
            </c:dLbl>
            <c:dLbl>
              <c:idx val="3"/>
              <c:layout>
                <c:manualLayout>
                  <c:x val="0.13124104419380006"/>
                  <c:y val="-7.160090780262751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B34-4A44-910F-A215DE526E9A}"/>
                </c:ext>
              </c:extLst>
            </c:dLbl>
            <c:dLbl>
              <c:idx val="6"/>
              <c:layout>
                <c:manualLayout>
                  <c:x val="7.0460563513898081E-2"/>
                  <c:y val="8.485975317427874E-2"/>
                </c:manualLayout>
              </c:layout>
              <c:tx>
                <c:rich>
                  <a:bodyPr/>
                  <a:lstStyle/>
                  <a:p>
                    <a:fld id="{E4A42E4E-A221-2645-B447-E8E69CBFF6D4}" type="CATEGORYNAME">
                      <a:rPr lang="ko-KR" altLang="en-US"/>
                      <a:pPr/>
                      <a:t>[범주 이름]</a:t>
                    </a:fld>
                    <a:r>
                      <a:rPr lang="ko-KR" altLang="en-US" baseline="0"/>
                      <a:t> </a:t>
                    </a:r>
                  </a:p>
                  <a:p>
                    <a:fld id="{DA160045-BE55-EF4E-917D-5E7369C126EC}" type="VALUE">
                      <a:rPr lang="en-US" altLang="ko-KR" baseline="0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2B34-4A44-910F-A215DE526E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oulNamsan B" panose="02020503020101020101" pitchFamily="18" charset="-127"/>
                    <a:ea typeface="SeoulNamsan B" panose="02020503020101020101" pitchFamily="18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Sheet1!$B$1:$I$1</c:f>
              <c:strCache>
                <c:ptCount val="8"/>
                <c:pt idx="0">
                  <c:v>가격</c:v>
                </c:pt>
                <c:pt idx="1">
                  <c:v>용량</c:v>
                </c:pt>
                <c:pt idx="2">
                  <c:v>브랜드/상표/제조사</c:v>
                </c:pt>
                <c:pt idx="3">
                  <c:v>제조일자/유통기한</c:v>
                </c:pt>
                <c:pt idx="4">
                  <c:v>원산지</c:v>
                </c:pt>
                <c:pt idx="5">
                  <c:v>영양성분</c:v>
                </c:pt>
                <c:pt idx="6">
                  <c:v>식품첨가물</c:v>
                </c:pt>
                <c:pt idx="7">
                  <c:v>기타</c:v>
                </c:pt>
              </c:strCache>
            </c:strRef>
          </c:cat>
          <c:val>
            <c:numRef>
              <c:f>Sheet1!$B$2:$I$2</c:f>
              <c:numCache>
                <c:formatCode>#,##0.0</c:formatCode>
                <c:ptCount val="8"/>
                <c:pt idx="0">
                  <c:v>18.3</c:v>
                </c:pt>
                <c:pt idx="1">
                  <c:v>12.7</c:v>
                </c:pt>
                <c:pt idx="2">
                  <c:v>27.3</c:v>
                </c:pt>
                <c:pt idx="3">
                  <c:v>14.9</c:v>
                </c:pt>
                <c:pt idx="4">
                  <c:v>5</c:v>
                </c:pt>
                <c:pt idx="5">
                  <c:v>5</c:v>
                </c:pt>
                <c:pt idx="6">
                  <c:v>4.2</c:v>
                </c:pt>
                <c:pt idx="7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B34-4A44-910F-A215DE526E9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오리온 초코파이</c:v>
                </c:pt>
              </c:strCache>
            </c:strRef>
          </c:tx>
          <c:spPr>
            <a:ln w="63500" cap="flat" cmpd="dbl" algn="ctr">
              <a:solidFill>
                <a:srgbClr val="800000"/>
              </a:solidFill>
              <a:miter lim="800000"/>
            </a:ln>
            <a:effectLst/>
          </c:spPr>
          <c:marker>
            <c:symbol val="none"/>
          </c:marker>
          <c:cat>
            <c:strRef>
              <c:f>Sheet1!$A$2:$A$26</c:f>
              <c:strCache>
                <c:ptCount val="25"/>
                <c:pt idx="0">
                  <c:v>2012 상반기</c:v>
                </c:pt>
                <c:pt idx="1">
                  <c:v>2012 하반기</c:v>
                </c:pt>
                <c:pt idx="2">
                  <c:v>2013 상반기</c:v>
                </c:pt>
                <c:pt idx="3">
                  <c:v>2013 하반기</c:v>
                </c:pt>
                <c:pt idx="4">
                  <c:v>2014 상반기</c:v>
                </c:pt>
                <c:pt idx="5">
                  <c:v>2014 하반기</c:v>
                </c:pt>
                <c:pt idx="6">
                  <c:v>2015 상반기</c:v>
                </c:pt>
                <c:pt idx="7">
                  <c:v>2015 하반기</c:v>
                </c:pt>
                <c:pt idx="8">
                  <c:v>2016 상반기</c:v>
                </c:pt>
                <c:pt idx="9">
                  <c:v>2016 하반기</c:v>
                </c:pt>
                <c:pt idx="10">
                  <c:v>2017 상반기</c:v>
                </c:pt>
                <c:pt idx="11">
                  <c:v>2017 하반기</c:v>
                </c:pt>
                <c:pt idx="12">
                  <c:v>2018 상반기</c:v>
                </c:pt>
                <c:pt idx="13">
                  <c:v>2018 하반기</c:v>
                </c:pt>
                <c:pt idx="14">
                  <c:v>2019 상반기</c:v>
                </c:pt>
                <c:pt idx="15">
                  <c:v>2019 하반기</c:v>
                </c:pt>
                <c:pt idx="16">
                  <c:v>2020 상반기</c:v>
                </c:pt>
                <c:pt idx="17">
                  <c:v>2020 하반기</c:v>
                </c:pt>
                <c:pt idx="18">
                  <c:v>2021 상반기</c:v>
                </c:pt>
                <c:pt idx="19">
                  <c:v>2021 하반기</c:v>
                </c:pt>
                <c:pt idx="20">
                  <c:v>2022 상반기</c:v>
                </c:pt>
                <c:pt idx="21">
                  <c:v>2022 하반기</c:v>
                </c:pt>
                <c:pt idx="22">
                  <c:v>2023 상반기</c:v>
                </c:pt>
                <c:pt idx="23">
                  <c:v>2023 하반기</c:v>
                </c:pt>
                <c:pt idx="24">
                  <c:v>2024 상반기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40182</c:v>
                </c:pt>
                <c:pt idx="1">
                  <c:v>35965</c:v>
                </c:pt>
                <c:pt idx="2">
                  <c:v>44701</c:v>
                </c:pt>
                <c:pt idx="3">
                  <c:v>37617</c:v>
                </c:pt>
                <c:pt idx="4">
                  <c:v>40987</c:v>
                </c:pt>
                <c:pt idx="5">
                  <c:v>36519</c:v>
                </c:pt>
                <c:pt idx="6">
                  <c:v>35971</c:v>
                </c:pt>
                <c:pt idx="7">
                  <c:v>37379</c:v>
                </c:pt>
                <c:pt idx="8">
                  <c:v>59942</c:v>
                </c:pt>
                <c:pt idx="9">
                  <c:v>48729</c:v>
                </c:pt>
                <c:pt idx="10">
                  <c:v>47241</c:v>
                </c:pt>
                <c:pt idx="11">
                  <c:v>39307</c:v>
                </c:pt>
                <c:pt idx="12">
                  <c:v>44131</c:v>
                </c:pt>
                <c:pt idx="13">
                  <c:v>36467</c:v>
                </c:pt>
                <c:pt idx="14">
                  <c:v>38933</c:v>
                </c:pt>
                <c:pt idx="15">
                  <c:v>36617</c:v>
                </c:pt>
                <c:pt idx="16">
                  <c:v>46867</c:v>
                </c:pt>
                <c:pt idx="17">
                  <c:v>41009</c:v>
                </c:pt>
                <c:pt idx="18">
                  <c:v>42549</c:v>
                </c:pt>
                <c:pt idx="19">
                  <c:v>32679</c:v>
                </c:pt>
                <c:pt idx="20">
                  <c:v>39567</c:v>
                </c:pt>
                <c:pt idx="21">
                  <c:v>36926</c:v>
                </c:pt>
                <c:pt idx="22">
                  <c:v>38262</c:v>
                </c:pt>
                <c:pt idx="23">
                  <c:v>35415</c:v>
                </c:pt>
                <c:pt idx="24">
                  <c:v>37528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A2-CB48-819A-2CB8322DEE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롯데 초코파이</c:v>
                </c:pt>
              </c:strCache>
            </c:strRef>
          </c:tx>
          <c:spPr>
            <a:ln w="63500" cap="flat" cmpd="dbl" algn="ctr">
              <a:solidFill>
                <a:srgbClr val="FF6600"/>
              </a:solidFill>
              <a:miter lim="800000"/>
            </a:ln>
            <a:effectLst/>
          </c:spPr>
          <c:marker>
            <c:symbol val="none"/>
          </c:marker>
          <c:cat>
            <c:strRef>
              <c:f>Sheet1!$A$2:$A$26</c:f>
              <c:strCache>
                <c:ptCount val="25"/>
                <c:pt idx="0">
                  <c:v>2012 상반기</c:v>
                </c:pt>
                <c:pt idx="1">
                  <c:v>2012 하반기</c:v>
                </c:pt>
                <c:pt idx="2">
                  <c:v>2013 상반기</c:v>
                </c:pt>
                <c:pt idx="3">
                  <c:v>2013 하반기</c:v>
                </c:pt>
                <c:pt idx="4">
                  <c:v>2014 상반기</c:v>
                </c:pt>
                <c:pt idx="5">
                  <c:v>2014 하반기</c:v>
                </c:pt>
                <c:pt idx="6">
                  <c:v>2015 상반기</c:v>
                </c:pt>
                <c:pt idx="7">
                  <c:v>2015 하반기</c:v>
                </c:pt>
                <c:pt idx="8">
                  <c:v>2016 상반기</c:v>
                </c:pt>
                <c:pt idx="9">
                  <c:v>2016 하반기</c:v>
                </c:pt>
                <c:pt idx="10">
                  <c:v>2017 상반기</c:v>
                </c:pt>
                <c:pt idx="11">
                  <c:v>2017 하반기</c:v>
                </c:pt>
                <c:pt idx="12">
                  <c:v>2018 상반기</c:v>
                </c:pt>
                <c:pt idx="13">
                  <c:v>2018 하반기</c:v>
                </c:pt>
                <c:pt idx="14">
                  <c:v>2019 상반기</c:v>
                </c:pt>
                <c:pt idx="15">
                  <c:v>2019 하반기</c:v>
                </c:pt>
                <c:pt idx="16">
                  <c:v>2020 상반기</c:v>
                </c:pt>
                <c:pt idx="17">
                  <c:v>2020 하반기</c:v>
                </c:pt>
                <c:pt idx="18">
                  <c:v>2021 상반기</c:v>
                </c:pt>
                <c:pt idx="19">
                  <c:v>2021 하반기</c:v>
                </c:pt>
                <c:pt idx="20">
                  <c:v>2022 상반기</c:v>
                </c:pt>
                <c:pt idx="21">
                  <c:v>2022 하반기</c:v>
                </c:pt>
                <c:pt idx="22">
                  <c:v>2023 상반기</c:v>
                </c:pt>
                <c:pt idx="23">
                  <c:v>2023 하반기</c:v>
                </c:pt>
                <c:pt idx="24">
                  <c:v>2024 상반기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4189</c:v>
                </c:pt>
                <c:pt idx="1">
                  <c:v>3950</c:v>
                </c:pt>
                <c:pt idx="2">
                  <c:v>6034</c:v>
                </c:pt>
                <c:pt idx="3">
                  <c:v>3926</c:v>
                </c:pt>
                <c:pt idx="4">
                  <c:v>4323</c:v>
                </c:pt>
                <c:pt idx="5">
                  <c:v>6520</c:v>
                </c:pt>
                <c:pt idx="6">
                  <c:v>8945</c:v>
                </c:pt>
                <c:pt idx="7">
                  <c:v>9123</c:v>
                </c:pt>
                <c:pt idx="8">
                  <c:v>9384</c:v>
                </c:pt>
                <c:pt idx="9">
                  <c:v>9754</c:v>
                </c:pt>
                <c:pt idx="10">
                  <c:v>13324</c:v>
                </c:pt>
                <c:pt idx="11">
                  <c:v>11865</c:v>
                </c:pt>
                <c:pt idx="12">
                  <c:v>14345</c:v>
                </c:pt>
                <c:pt idx="13">
                  <c:v>9702</c:v>
                </c:pt>
                <c:pt idx="14">
                  <c:v>9467</c:v>
                </c:pt>
                <c:pt idx="15">
                  <c:v>7869</c:v>
                </c:pt>
                <c:pt idx="16">
                  <c:v>10334</c:v>
                </c:pt>
                <c:pt idx="17">
                  <c:v>7928</c:v>
                </c:pt>
                <c:pt idx="18">
                  <c:v>8069</c:v>
                </c:pt>
                <c:pt idx="19">
                  <c:v>6590</c:v>
                </c:pt>
                <c:pt idx="20">
                  <c:v>5758</c:v>
                </c:pt>
                <c:pt idx="21">
                  <c:v>5272</c:v>
                </c:pt>
                <c:pt idx="22">
                  <c:v>4209</c:v>
                </c:pt>
                <c:pt idx="23">
                  <c:v>4495</c:v>
                </c:pt>
                <c:pt idx="24">
                  <c:v>5089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A2-CB48-819A-2CB8322DEE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3435808"/>
        <c:axId val="1143436288"/>
      </c:lineChart>
      <c:catAx>
        <c:axId val="1143435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1143436288"/>
        <c:crosses val="autoZero"/>
        <c:auto val="1"/>
        <c:lblAlgn val="ctr"/>
        <c:lblOffset val="100"/>
        <c:noMultiLvlLbl val="0"/>
      </c:catAx>
      <c:valAx>
        <c:axId val="1143436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4343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088567037346956"/>
          <c:y val="0.14576420462553233"/>
          <c:w val="0.38980201146035565"/>
          <c:h val="4.29535176585502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D3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oulNamsan B" panose="02020503020101020101" pitchFamily="18" charset="-127"/>
                    <a:ea typeface="SeoulNamsan B" panose="020205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2020년</c:v>
                </c:pt>
                <c:pt idx="1">
                  <c:v>2021년</c:v>
                </c:pt>
                <c:pt idx="2">
                  <c:v>2022년</c:v>
                </c:pt>
                <c:pt idx="3">
                  <c:v>2023년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122375</c:v>
                </c:pt>
                <c:pt idx="1">
                  <c:v>114237</c:v>
                </c:pt>
                <c:pt idx="2">
                  <c:v>133304</c:v>
                </c:pt>
                <c:pt idx="3">
                  <c:v>135893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9C-8643-BD3D-CA890BC9F4B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61349775"/>
        <c:axId val="2060661983"/>
      </c:barChart>
      <c:catAx>
        <c:axId val="2061349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2060661983"/>
        <c:crosses val="autoZero"/>
        <c:auto val="1"/>
        <c:lblAlgn val="ctr"/>
        <c:lblOffset val="100"/>
        <c:noMultiLvlLbl val="0"/>
      </c:catAx>
      <c:valAx>
        <c:axId val="20606619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2061349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총매출 </c:v>
                </c:pt>
              </c:strCache>
            </c:strRef>
          </c:tx>
          <c:spPr>
            <a:ln w="34925" cap="rnd">
              <a:solidFill>
                <a:srgbClr val="258DF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trendline>
            <c:spPr>
              <a:ln w="28575" cap="rnd">
                <a:gradFill>
                  <a:gsLst>
                    <a:gs pos="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Sheet1!$A$2:$A$26</c:f>
              <c:strCache>
                <c:ptCount val="25"/>
                <c:pt idx="0">
                  <c:v>2012 상반기</c:v>
                </c:pt>
                <c:pt idx="1">
                  <c:v>2012 하반기</c:v>
                </c:pt>
                <c:pt idx="2">
                  <c:v>2013 상반기</c:v>
                </c:pt>
                <c:pt idx="3">
                  <c:v>2013 하반기</c:v>
                </c:pt>
                <c:pt idx="4">
                  <c:v>2014 상반기</c:v>
                </c:pt>
                <c:pt idx="5">
                  <c:v>2014 하반기</c:v>
                </c:pt>
                <c:pt idx="6">
                  <c:v>2015 상반기</c:v>
                </c:pt>
                <c:pt idx="7">
                  <c:v>2015 하반기</c:v>
                </c:pt>
                <c:pt idx="8">
                  <c:v>2016 상반기</c:v>
                </c:pt>
                <c:pt idx="9">
                  <c:v>2016 하반기</c:v>
                </c:pt>
                <c:pt idx="10">
                  <c:v>2017 상반기</c:v>
                </c:pt>
                <c:pt idx="11">
                  <c:v>2017 하반기</c:v>
                </c:pt>
                <c:pt idx="12">
                  <c:v>2018 상반기</c:v>
                </c:pt>
                <c:pt idx="13">
                  <c:v>2018 하반기</c:v>
                </c:pt>
                <c:pt idx="14">
                  <c:v>2019 상반기</c:v>
                </c:pt>
                <c:pt idx="15">
                  <c:v>2019 하반기</c:v>
                </c:pt>
                <c:pt idx="16">
                  <c:v>2020 상반기</c:v>
                </c:pt>
                <c:pt idx="17">
                  <c:v>2020 하반기</c:v>
                </c:pt>
                <c:pt idx="18">
                  <c:v>2021상반기</c:v>
                </c:pt>
                <c:pt idx="19">
                  <c:v>2021하반기</c:v>
                </c:pt>
                <c:pt idx="20">
                  <c:v>2022 상반기</c:v>
                </c:pt>
                <c:pt idx="21">
                  <c:v>2022 하반기</c:v>
                </c:pt>
                <c:pt idx="22">
                  <c:v>2023 상반기</c:v>
                </c:pt>
                <c:pt idx="23">
                  <c:v>2023 하반기</c:v>
                </c:pt>
                <c:pt idx="24">
                  <c:v>2024 상반기</c:v>
                </c:pt>
              </c:strCache>
            </c:strRef>
          </c:cat>
          <c:val>
            <c:numRef>
              <c:f>Sheet1!$B$2:$B$26</c:f>
              <c:numCache>
                <c:formatCode>_(* #,##0_);_(* \(#,##0\);_(* "-"_);_(@_)</c:formatCode>
                <c:ptCount val="25"/>
                <c:pt idx="0">
                  <c:v>1647712</c:v>
                </c:pt>
                <c:pt idx="1">
                  <c:v>1640006</c:v>
                </c:pt>
                <c:pt idx="2">
                  <c:v>1720982</c:v>
                </c:pt>
                <c:pt idx="3">
                  <c:v>1629179</c:v>
                </c:pt>
                <c:pt idx="4">
                  <c:v>1672228</c:v>
                </c:pt>
                <c:pt idx="5">
                  <c:v>1616767</c:v>
                </c:pt>
                <c:pt idx="6">
                  <c:v>1709384</c:v>
                </c:pt>
                <c:pt idx="7">
                  <c:v>1650260</c:v>
                </c:pt>
                <c:pt idx="8">
                  <c:v>1742641</c:v>
                </c:pt>
                <c:pt idx="9">
                  <c:v>1723090</c:v>
                </c:pt>
                <c:pt idx="10">
                  <c:v>1765075</c:v>
                </c:pt>
                <c:pt idx="11">
                  <c:v>1761381</c:v>
                </c:pt>
                <c:pt idx="12">
                  <c:v>1810324</c:v>
                </c:pt>
                <c:pt idx="13">
                  <c:v>1731787</c:v>
                </c:pt>
                <c:pt idx="14">
                  <c:v>1736806</c:v>
                </c:pt>
                <c:pt idx="15">
                  <c:v>1680989</c:v>
                </c:pt>
                <c:pt idx="16">
                  <c:v>1913863</c:v>
                </c:pt>
                <c:pt idx="17">
                  <c:v>1903042</c:v>
                </c:pt>
                <c:pt idx="18">
                  <c:v>1858690</c:v>
                </c:pt>
                <c:pt idx="19">
                  <c:v>1747589</c:v>
                </c:pt>
                <c:pt idx="20">
                  <c:v>1803707</c:v>
                </c:pt>
                <c:pt idx="21">
                  <c:v>1861257</c:v>
                </c:pt>
                <c:pt idx="22">
                  <c:v>1911809</c:v>
                </c:pt>
                <c:pt idx="23">
                  <c:v>1921225</c:v>
                </c:pt>
                <c:pt idx="24">
                  <c:v>1927024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55-9040-895B-431137CFFA4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47132800"/>
        <c:axId val="647134528"/>
      </c:lineChart>
      <c:catAx>
        <c:axId val="64713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647134528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47134528"/>
        <c:scaling>
          <c:orientation val="minMax"/>
          <c:min val="15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64713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r>
              <a:rPr lang="ko-KR" altLang="en-US" dirty="0" err="1"/>
              <a:t>포카칩</a:t>
            </a:r>
            <a:r>
              <a:rPr lang="en-US" altLang="ko-KR" dirty="0"/>
              <a:t>, </a:t>
            </a:r>
            <a:r>
              <a:rPr lang="ko-KR" altLang="en-US" dirty="0" err="1"/>
              <a:t>포테토칩</a:t>
            </a:r>
            <a:r>
              <a:rPr lang="ko-KR" altLang="en-US" dirty="0"/>
              <a:t> 매출액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0DF-D64E-A36F-10925ECD5D84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0DF-D64E-A36F-10925ECD5D84}"/>
              </c:ext>
            </c:extLst>
          </c:dPt>
          <c:cat>
            <c:strRef>
              <c:f>Sheet1!$A$2:$A$3</c:f>
              <c:strCache>
                <c:ptCount val="2"/>
                <c:pt idx="0">
                  <c:v>포카칩</c:v>
                </c:pt>
                <c:pt idx="1">
                  <c:v>포테토칩</c:v>
                </c:pt>
              </c:strCache>
            </c:strRef>
          </c:cat>
          <c:val>
            <c:numRef>
              <c:f>Sheet1!$B$2:$B$3</c:f>
              <c:numCache>
                <c:formatCode>_(* #,##0_);_(* \(#,##0\);_(* "-"_);_(@_)</c:formatCode>
                <c:ptCount val="2"/>
                <c:pt idx="0">
                  <c:v>94459</c:v>
                </c:pt>
                <c:pt idx="1">
                  <c:v>22941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2A-FF4E-AD8B-7EBCDF6D5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6935440"/>
        <c:axId val="290136080"/>
      </c:barChart>
      <c:catAx>
        <c:axId val="206693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290136080"/>
        <c:crosses val="autoZero"/>
        <c:auto val="1"/>
        <c:lblAlgn val="ctr"/>
        <c:lblOffset val="100"/>
        <c:noMultiLvlLbl val="0"/>
      </c:catAx>
      <c:valAx>
        <c:axId val="29013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2066935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r>
              <a:rPr lang="ko-KR" altLang="en-US" sz="2000" dirty="0" err="1"/>
              <a:t>초코파이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몽쉘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오예스</a:t>
            </a:r>
            <a:r>
              <a:rPr lang="ko-KR" altLang="en-US" sz="2000" dirty="0"/>
              <a:t> 매출액</a:t>
            </a:r>
          </a:p>
        </c:rich>
      </c:tx>
      <c:layout>
        <c:manualLayout>
          <c:xMode val="edge"/>
          <c:yMode val="edge"/>
          <c:x val="0.32134827164676533"/>
          <c:y val="2.6052908210827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EA5-4B4A-B236-246243577632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A5-4B4A-B236-246243577632}"/>
              </c:ext>
            </c:extLst>
          </c:dPt>
          <c:cat>
            <c:strRef>
              <c:f>Sheet1!$A$2:$A$4</c:f>
              <c:strCache>
                <c:ptCount val="3"/>
                <c:pt idx="0">
                  <c:v>오예스</c:v>
                </c:pt>
                <c:pt idx="1">
                  <c:v>몽쉘</c:v>
                </c:pt>
                <c:pt idx="2">
                  <c:v>초코파이</c:v>
                </c:pt>
              </c:strCache>
            </c:strRef>
          </c:cat>
          <c:val>
            <c:numRef>
              <c:f>Sheet1!$B$2:$B$4</c:f>
              <c:numCache>
                <c:formatCode>_(* #,##0_);_(* \(#,##0\);_(* "-"_);_(@_)</c:formatCode>
                <c:ptCount val="3"/>
                <c:pt idx="0">
                  <c:v>45665</c:v>
                </c:pt>
                <c:pt idx="1">
                  <c:v>37080</c:v>
                </c:pt>
                <c:pt idx="2">
                  <c:v>73677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98-4445-951F-256A3FA60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59563328"/>
        <c:axId val="1172606176"/>
      </c:barChart>
      <c:catAx>
        <c:axId val="1659563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1172606176"/>
        <c:crosses val="autoZero"/>
        <c:auto val="1"/>
        <c:lblAlgn val="ctr"/>
        <c:lblOffset val="100"/>
        <c:noMultiLvlLbl val="0"/>
      </c:catAx>
      <c:valAx>
        <c:axId val="1172606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165956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349438317293865E-3"/>
          <c:y val="2.1719571261571268E-2"/>
          <c:w val="0.9835301123365412"/>
          <c:h val="0.9782804287384286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다양하고 새로운 맛을 낸 제품 구입하겠다</c:v>
                </c:pt>
              </c:strCache>
            </c:strRef>
          </c:tx>
          <c:spPr>
            <a:solidFill>
              <a:srgbClr val="258DF5"/>
            </a:solidFill>
            <a:ln w="76200"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40.6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74-D042-83A5-7A2FC1EA14AC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원료의 품질과 안전성이 확보된 제품 구입하겠다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24.2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74-D042-83A5-7A2FC1EA14AC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소포장, 사용 및 취식·조리 간편화된 제품 구입하겠다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Sheet1!$D$2</c:f>
              <c:numCache>
                <c:formatCode>General</c:formatCode>
                <c:ptCount val="1"/>
                <c:pt idx="0">
                  <c:v>19.3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74-D042-83A5-7A2FC1EA14AC}"/>
            </c:ext>
          </c:extLst>
        </c:ser>
        <c:ser>
          <c:idx val="4"/>
          <c:order val="3"/>
          <c:tx>
            <c:strRef>
              <c:f>Sheet1!$E$1</c:f>
              <c:strCache>
                <c:ptCount val="1"/>
                <c:pt idx="0">
                  <c:v>제품의 업그레이드/신제품 개발과 관계없이 가격만 저렴하면 구입하겠다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Sheet1!$E$2</c:f>
              <c:numCache>
                <c:formatCode>General</c:formatCode>
                <c:ptCount val="1"/>
                <c:pt idx="0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74-D042-83A5-7A2FC1EA14AC}"/>
            </c:ext>
          </c:extLst>
        </c:ser>
        <c:ser>
          <c:idx val="0"/>
          <c:order val="4"/>
          <c:tx>
            <c:strRef>
              <c:f>Sheet1!$A$1</c:f>
              <c:strCache>
                <c:ptCount val="1"/>
                <c:pt idx="0">
                  <c:v>건강(영양)에 좋은 제품을 구입하겠다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74-D042-83A5-7A2FC1EA1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4"/>
        <c:overlap val="-90"/>
        <c:axId val="1141788719"/>
        <c:axId val="1141547375"/>
      </c:barChart>
      <c:catAx>
        <c:axId val="114178871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141547375"/>
        <c:crosses val="autoZero"/>
        <c:auto val="1"/>
        <c:lblAlgn val="ctr"/>
        <c:lblOffset val="100"/>
        <c:noMultiLvlLbl val="0"/>
      </c:catAx>
      <c:valAx>
        <c:axId val="114154737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41788719"/>
        <c:crosses val="autoZero"/>
        <c:crossBetween val="between"/>
      </c:valAx>
      <c:spPr>
        <a:noFill/>
        <a:ln w="28575">
          <a:solidFill>
            <a:schemeClr val="tx1">
              <a:lumMod val="85000"/>
              <a:lumOff val="15000"/>
            </a:schemeClr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rgbClr val="262626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54653465369880139"/>
          <c:y val="6.614580126704217E-2"/>
          <c:w val="0.45196811201180859"/>
          <c:h val="0.5787075673056667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262626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/>
  </c:spPr>
  <c:txPr>
    <a:bodyPr/>
    <a:lstStyle/>
    <a:p>
      <a:pPr>
        <a:defRPr>
          <a:solidFill>
            <a:srgbClr val="262626"/>
          </a:solidFill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농심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6"/>
            <c:marker>
              <c:symbol val="none"/>
            </c:marker>
            <c:bubble3D val="0"/>
            <c:spPr>
              <a:ln w="1270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0214-934B-A688-B43FF3791059}"/>
              </c:ext>
            </c:extLst>
          </c:dPt>
          <c:dPt>
            <c:idx val="15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0214-934B-A688-B43FF3791059}"/>
              </c:ext>
            </c:extLst>
          </c:dPt>
          <c:dPt>
            <c:idx val="16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0214-934B-A688-B43FF3791059}"/>
              </c:ext>
            </c:extLst>
          </c:dPt>
          <c:dPt>
            <c:idx val="23"/>
            <c:marker>
              <c:symbol val="none"/>
            </c:marker>
            <c:bubble3D val="0"/>
            <c:spPr>
              <a:ln w="1270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3-C298-E84F-9D17-1ADA7D30EBB3}"/>
              </c:ext>
            </c:extLst>
          </c:dPt>
          <c:cat>
            <c:strRef>
              <c:f>Sheet1!$B$1:$Z$1</c:f>
              <c:strCache>
                <c:ptCount val="25"/>
                <c:pt idx="0">
                  <c:v>2012년상반기</c:v>
                </c:pt>
                <c:pt idx="1">
                  <c:v>2012년하반기</c:v>
                </c:pt>
                <c:pt idx="2">
                  <c:v>2013년상반기</c:v>
                </c:pt>
                <c:pt idx="3">
                  <c:v>2013년하반기</c:v>
                </c:pt>
                <c:pt idx="4">
                  <c:v>2014년상반기</c:v>
                </c:pt>
                <c:pt idx="5">
                  <c:v>2014년하반기</c:v>
                </c:pt>
                <c:pt idx="6">
                  <c:v>2015년상반기</c:v>
                </c:pt>
                <c:pt idx="7">
                  <c:v>2015년하반기</c:v>
                </c:pt>
                <c:pt idx="8">
                  <c:v>2016년상반기</c:v>
                </c:pt>
                <c:pt idx="9">
                  <c:v>2016년하반기</c:v>
                </c:pt>
                <c:pt idx="10">
                  <c:v>2017년상반기</c:v>
                </c:pt>
                <c:pt idx="11">
                  <c:v>2017년하반기</c:v>
                </c:pt>
                <c:pt idx="12">
                  <c:v>2018년상반기</c:v>
                </c:pt>
                <c:pt idx="13">
                  <c:v>2018년하반기</c:v>
                </c:pt>
                <c:pt idx="14">
                  <c:v>2019년상반기</c:v>
                </c:pt>
                <c:pt idx="15">
                  <c:v>2019년하반기</c:v>
                </c:pt>
                <c:pt idx="16">
                  <c:v>2020년상반기</c:v>
                </c:pt>
                <c:pt idx="17">
                  <c:v>2020년하반기</c:v>
                </c:pt>
                <c:pt idx="18">
                  <c:v>2021년상반기</c:v>
                </c:pt>
                <c:pt idx="19">
                  <c:v>2021년하반기</c:v>
                </c:pt>
                <c:pt idx="20">
                  <c:v>2022년상반기</c:v>
                </c:pt>
                <c:pt idx="21">
                  <c:v>2022년하반기</c:v>
                </c:pt>
                <c:pt idx="22">
                  <c:v>2023년상반기</c:v>
                </c:pt>
                <c:pt idx="23">
                  <c:v>2023년하반기</c:v>
                </c:pt>
                <c:pt idx="24">
                  <c:v>2024년상반기</c:v>
                </c:pt>
              </c:strCache>
            </c:strRef>
          </c:cat>
          <c:val>
            <c:numRef>
              <c:f>Sheet1!$B$2:$Z$2</c:f>
              <c:numCache>
                <c:formatCode>General</c:formatCode>
                <c:ptCount val="25"/>
                <c:pt idx="0">
                  <c:v>150873</c:v>
                </c:pt>
                <c:pt idx="1">
                  <c:v>151396</c:v>
                </c:pt>
                <c:pt idx="2">
                  <c:v>155203</c:v>
                </c:pt>
                <c:pt idx="3">
                  <c:v>152866</c:v>
                </c:pt>
                <c:pt idx="4">
                  <c:v>156833</c:v>
                </c:pt>
                <c:pt idx="5">
                  <c:v>157733</c:v>
                </c:pt>
                <c:pt idx="6">
                  <c:v>175908</c:v>
                </c:pt>
                <c:pt idx="7">
                  <c:v>152957</c:v>
                </c:pt>
                <c:pt idx="8">
                  <c:v>164257</c:v>
                </c:pt>
                <c:pt idx="9">
                  <c:v>166027</c:v>
                </c:pt>
                <c:pt idx="10">
                  <c:v>172942</c:v>
                </c:pt>
                <c:pt idx="11">
                  <c:v>174749</c:v>
                </c:pt>
                <c:pt idx="12">
                  <c:v>181819</c:v>
                </c:pt>
                <c:pt idx="13">
                  <c:v>178341</c:v>
                </c:pt>
                <c:pt idx="14">
                  <c:v>174621</c:v>
                </c:pt>
                <c:pt idx="15">
                  <c:v>179192</c:v>
                </c:pt>
                <c:pt idx="16">
                  <c:v>196187</c:v>
                </c:pt>
                <c:pt idx="17">
                  <c:v>190390</c:v>
                </c:pt>
                <c:pt idx="18">
                  <c:v>182501</c:v>
                </c:pt>
                <c:pt idx="19">
                  <c:v>179212</c:v>
                </c:pt>
                <c:pt idx="20">
                  <c:v>188723</c:v>
                </c:pt>
                <c:pt idx="21">
                  <c:v>192540</c:v>
                </c:pt>
                <c:pt idx="22">
                  <c:v>197900</c:v>
                </c:pt>
                <c:pt idx="23">
                  <c:v>207044</c:v>
                </c:pt>
                <c:pt idx="24">
                  <c:v>204813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FB-8149-B822-15F06403055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오리온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5"/>
            <c:marker>
              <c:symbol val="none"/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14-934B-A688-B43FF3791059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0214-934B-A688-B43FF3791059}"/>
              </c:ext>
            </c:extLst>
          </c:dPt>
          <c:dPt>
            <c:idx val="11"/>
            <c:marker>
              <c:symbol val="none"/>
            </c:marker>
            <c:bubble3D val="0"/>
            <c:spPr>
              <a:ln w="127000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214-934B-A688-B43FF3791059}"/>
              </c:ext>
            </c:extLst>
          </c:dPt>
          <c:dPt>
            <c:idx val="15"/>
            <c:marker>
              <c:symbol val="none"/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0214-934B-A688-B43FF3791059}"/>
              </c:ext>
            </c:extLst>
          </c:dPt>
          <c:dPt>
            <c:idx val="16"/>
            <c:marker>
              <c:symbol val="none"/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0214-934B-A688-B43FF3791059}"/>
              </c:ext>
            </c:extLst>
          </c:dPt>
          <c:dPt>
            <c:idx val="17"/>
            <c:marker>
              <c:symbol val="none"/>
            </c:marker>
            <c:bubble3D val="0"/>
            <c:spPr>
              <a:ln w="127000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0214-934B-A688-B43FF3791059}"/>
              </c:ext>
            </c:extLst>
          </c:dPt>
          <c:dPt>
            <c:idx val="23"/>
            <c:marker>
              <c:symbol val="none"/>
            </c:marker>
            <c:bubble3D val="0"/>
            <c:spPr>
              <a:ln w="127000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2-C298-E84F-9D17-1ADA7D30EBB3}"/>
              </c:ext>
            </c:extLst>
          </c:dPt>
          <c:cat>
            <c:strRef>
              <c:f>Sheet1!$B$1:$Z$1</c:f>
              <c:strCache>
                <c:ptCount val="25"/>
                <c:pt idx="0">
                  <c:v>2012년상반기</c:v>
                </c:pt>
                <c:pt idx="1">
                  <c:v>2012년하반기</c:v>
                </c:pt>
                <c:pt idx="2">
                  <c:v>2013년상반기</c:v>
                </c:pt>
                <c:pt idx="3">
                  <c:v>2013년하반기</c:v>
                </c:pt>
                <c:pt idx="4">
                  <c:v>2014년상반기</c:v>
                </c:pt>
                <c:pt idx="5">
                  <c:v>2014년하반기</c:v>
                </c:pt>
                <c:pt idx="6">
                  <c:v>2015년상반기</c:v>
                </c:pt>
                <c:pt idx="7">
                  <c:v>2015년하반기</c:v>
                </c:pt>
                <c:pt idx="8">
                  <c:v>2016년상반기</c:v>
                </c:pt>
                <c:pt idx="9">
                  <c:v>2016년하반기</c:v>
                </c:pt>
                <c:pt idx="10">
                  <c:v>2017년상반기</c:v>
                </c:pt>
                <c:pt idx="11">
                  <c:v>2017년하반기</c:v>
                </c:pt>
                <c:pt idx="12">
                  <c:v>2018년상반기</c:v>
                </c:pt>
                <c:pt idx="13">
                  <c:v>2018년하반기</c:v>
                </c:pt>
                <c:pt idx="14">
                  <c:v>2019년상반기</c:v>
                </c:pt>
                <c:pt idx="15">
                  <c:v>2019년하반기</c:v>
                </c:pt>
                <c:pt idx="16">
                  <c:v>2020년상반기</c:v>
                </c:pt>
                <c:pt idx="17">
                  <c:v>2020년하반기</c:v>
                </c:pt>
                <c:pt idx="18">
                  <c:v>2021년상반기</c:v>
                </c:pt>
                <c:pt idx="19">
                  <c:v>2021년하반기</c:v>
                </c:pt>
                <c:pt idx="20">
                  <c:v>2022년상반기</c:v>
                </c:pt>
                <c:pt idx="21">
                  <c:v>2022년하반기</c:v>
                </c:pt>
                <c:pt idx="22">
                  <c:v>2023년상반기</c:v>
                </c:pt>
                <c:pt idx="23">
                  <c:v>2023년하반기</c:v>
                </c:pt>
                <c:pt idx="24">
                  <c:v>2024년상반기</c:v>
                </c:pt>
              </c:strCache>
            </c:strRef>
          </c:cat>
          <c:val>
            <c:numRef>
              <c:f>Sheet1!$B$3:$Z$3</c:f>
              <c:numCache>
                <c:formatCode>General</c:formatCode>
                <c:ptCount val="25"/>
                <c:pt idx="0">
                  <c:v>129813</c:v>
                </c:pt>
                <c:pt idx="1">
                  <c:v>150907</c:v>
                </c:pt>
                <c:pt idx="2">
                  <c:v>142925</c:v>
                </c:pt>
                <c:pt idx="3">
                  <c:v>138187</c:v>
                </c:pt>
                <c:pt idx="4">
                  <c:v>130349</c:v>
                </c:pt>
                <c:pt idx="5">
                  <c:v>141605</c:v>
                </c:pt>
                <c:pt idx="6">
                  <c:v>148818</c:v>
                </c:pt>
                <c:pt idx="7">
                  <c:v>140024</c:v>
                </c:pt>
                <c:pt idx="8">
                  <c:v>113357</c:v>
                </c:pt>
                <c:pt idx="9">
                  <c:v>122166</c:v>
                </c:pt>
                <c:pt idx="10">
                  <c:v>123035</c:v>
                </c:pt>
                <c:pt idx="11">
                  <c:v>139022</c:v>
                </c:pt>
                <c:pt idx="12">
                  <c:v>145127</c:v>
                </c:pt>
                <c:pt idx="13">
                  <c:v>148596</c:v>
                </c:pt>
                <c:pt idx="14">
                  <c:v>147444</c:v>
                </c:pt>
                <c:pt idx="15">
                  <c:v>164405</c:v>
                </c:pt>
                <c:pt idx="16">
                  <c:v>174955</c:v>
                </c:pt>
                <c:pt idx="17">
                  <c:v>191926</c:v>
                </c:pt>
                <c:pt idx="18">
                  <c:v>182213</c:v>
                </c:pt>
                <c:pt idx="19">
                  <c:v>179446</c:v>
                </c:pt>
                <c:pt idx="20">
                  <c:v>178486</c:v>
                </c:pt>
                <c:pt idx="21">
                  <c:v>187457</c:v>
                </c:pt>
                <c:pt idx="22">
                  <c:v>188187</c:v>
                </c:pt>
                <c:pt idx="23">
                  <c:v>203440</c:v>
                </c:pt>
                <c:pt idx="24">
                  <c:v>186992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FB-8149-B822-15F064030555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크라운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16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0214-934B-A688-B43FF3791059}"/>
              </c:ext>
            </c:extLst>
          </c:dPt>
          <c:dPt>
            <c:idx val="17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0214-934B-A688-B43FF3791059}"/>
              </c:ext>
            </c:extLst>
          </c:dPt>
          <c:cat>
            <c:strRef>
              <c:f>Sheet1!$B$1:$Z$1</c:f>
              <c:strCache>
                <c:ptCount val="25"/>
                <c:pt idx="0">
                  <c:v>2012년상반기</c:v>
                </c:pt>
                <c:pt idx="1">
                  <c:v>2012년하반기</c:v>
                </c:pt>
                <c:pt idx="2">
                  <c:v>2013년상반기</c:v>
                </c:pt>
                <c:pt idx="3">
                  <c:v>2013년하반기</c:v>
                </c:pt>
                <c:pt idx="4">
                  <c:v>2014년상반기</c:v>
                </c:pt>
                <c:pt idx="5">
                  <c:v>2014년하반기</c:v>
                </c:pt>
                <c:pt idx="6">
                  <c:v>2015년상반기</c:v>
                </c:pt>
                <c:pt idx="7">
                  <c:v>2015년하반기</c:v>
                </c:pt>
                <c:pt idx="8">
                  <c:v>2016년상반기</c:v>
                </c:pt>
                <c:pt idx="9">
                  <c:v>2016년하반기</c:v>
                </c:pt>
                <c:pt idx="10">
                  <c:v>2017년상반기</c:v>
                </c:pt>
                <c:pt idx="11">
                  <c:v>2017년하반기</c:v>
                </c:pt>
                <c:pt idx="12">
                  <c:v>2018년상반기</c:v>
                </c:pt>
                <c:pt idx="13">
                  <c:v>2018년하반기</c:v>
                </c:pt>
                <c:pt idx="14">
                  <c:v>2019년상반기</c:v>
                </c:pt>
                <c:pt idx="15">
                  <c:v>2019년하반기</c:v>
                </c:pt>
                <c:pt idx="16">
                  <c:v>2020년상반기</c:v>
                </c:pt>
                <c:pt idx="17">
                  <c:v>2020년하반기</c:v>
                </c:pt>
                <c:pt idx="18">
                  <c:v>2021년상반기</c:v>
                </c:pt>
                <c:pt idx="19">
                  <c:v>2021년하반기</c:v>
                </c:pt>
                <c:pt idx="20">
                  <c:v>2022년상반기</c:v>
                </c:pt>
                <c:pt idx="21">
                  <c:v>2022년하반기</c:v>
                </c:pt>
                <c:pt idx="22">
                  <c:v>2023년상반기</c:v>
                </c:pt>
                <c:pt idx="23">
                  <c:v>2023년하반기</c:v>
                </c:pt>
                <c:pt idx="24">
                  <c:v>2024년상반기</c:v>
                </c:pt>
              </c:strCache>
            </c:strRef>
          </c:cat>
          <c:val>
            <c:numRef>
              <c:f>Sheet1!$B$4:$Z$4</c:f>
              <c:numCache>
                <c:formatCode>General</c:formatCode>
                <c:ptCount val="25"/>
                <c:pt idx="0">
                  <c:v>64518</c:v>
                </c:pt>
                <c:pt idx="1">
                  <c:v>69245</c:v>
                </c:pt>
                <c:pt idx="2">
                  <c:v>71612</c:v>
                </c:pt>
                <c:pt idx="3">
                  <c:v>73434</c:v>
                </c:pt>
                <c:pt idx="4">
                  <c:v>74506</c:v>
                </c:pt>
                <c:pt idx="5">
                  <c:v>76157</c:v>
                </c:pt>
                <c:pt idx="6">
                  <c:v>83907</c:v>
                </c:pt>
                <c:pt idx="7">
                  <c:v>78154</c:v>
                </c:pt>
                <c:pt idx="8">
                  <c:v>80838</c:v>
                </c:pt>
                <c:pt idx="9">
                  <c:v>78902</c:v>
                </c:pt>
                <c:pt idx="10">
                  <c:v>81966</c:v>
                </c:pt>
                <c:pt idx="11">
                  <c:v>85830</c:v>
                </c:pt>
                <c:pt idx="12">
                  <c:v>86464</c:v>
                </c:pt>
                <c:pt idx="13">
                  <c:v>86221</c:v>
                </c:pt>
                <c:pt idx="14">
                  <c:v>86993</c:v>
                </c:pt>
                <c:pt idx="15">
                  <c:v>83985</c:v>
                </c:pt>
                <c:pt idx="16">
                  <c:v>89618</c:v>
                </c:pt>
                <c:pt idx="17">
                  <c:v>91580</c:v>
                </c:pt>
                <c:pt idx="18">
                  <c:v>87573</c:v>
                </c:pt>
                <c:pt idx="19">
                  <c:v>78393</c:v>
                </c:pt>
                <c:pt idx="20">
                  <c:v>81239</c:v>
                </c:pt>
                <c:pt idx="21">
                  <c:v>80412</c:v>
                </c:pt>
                <c:pt idx="22">
                  <c:v>80200</c:v>
                </c:pt>
                <c:pt idx="23">
                  <c:v>76340</c:v>
                </c:pt>
                <c:pt idx="24">
                  <c:v>67692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FB-8149-B822-15F064030555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롯데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16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0214-934B-A688-B43FF3791059}"/>
              </c:ext>
            </c:extLst>
          </c:dPt>
          <c:dPt>
            <c:idx val="17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0214-934B-A688-B43FF3791059}"/>
              </c:ext>
            </c:extLst>
          </c:dPt>
          <c:cat>
            <c:strRef>
              <c:f>Sheet1!$B$1:$Z$1</c:f>
              <c:strCache>
                <c:ptCount val="25"/>
                <c:pt idx="0">
                  <c:v>2012년상반기</c:v>
                </c:pt>
                <c:pt idx="1">
                  <c:v>2012년하반기</c:v>
                </c:pt>
                <c:pt idx="2">
                  <c:v>2013년상반기</c:v>
                </c:pt>
                <c:pt idx="3">
                  <c:v>2013년하반기</c:v>
                </c:pt>
                <c:pt idx="4">
                  <c:v>2014년상반기</c:v>
                </c:pt>
                <c:pt idx="5">
                  <c:v>2014년하반기</c:v>
                </c:pt>
                <c:pt idx="6">
                  <c:v>2015년상반기</c:v>
                </c:pt>
                <c:pt idx="7">
                  <c:v>2015년하반기</c:v>
                </c:pt>
                <c:pt idx="8">
                  <c:v>2016년상반기</c:v>
                </c:pt>
                <c:pt idx="9">
                  <c:v>2016년하반기</c:v>
                </c:pt>
                <c:pt idx="10">
                  <c:v>2017년상반기</c:v>
                </c:pt>
                <c:pt idx="11">
                  <c:v>2017년하반기</c:v>
                </c:pt>
                <c:pt idx="12">
                  <c:v>2018년상반기</c:v>
                </c:pt>
                <c:pt idx="13">
                  <c:v>2018년하반기</c:v>
                </c:pt>
                <c:pt idx="14">
                  <c:v>2019년상반기</c:v>
                </c:pt>
                <c:pt idx="15">
                  <c:v>2019년하반기</c:v>
                </c:pt>
                <c:pt idx="16">
                  <c:v>2020년상반기</c:v>
                </c:pt>
                <c:pt idx="17">
                  <c:v>2020년하반기</c:v>
                </c:pt>
                <c:pt idx="18">
                  <c:v>2021년상반기</c:v>
                </c:pt>
                <c:pt idx="19">
                  <c:v>2021년하반기</c:v>
                </c:pt>
                <c:pt idx="20">
                  <c:v>2022년상반기</c:v>
                </c:pt>
                <c:pt idx="21">
                  <c:v>2022년하반기</c:v>
                </c:pt>
                <c:pt idx="22">
                  <c:v>2023년상반기</c:v>
                </c:pt>
                <c:pt idx="23">
                  <c:v>2023년하반기</c:v>
                </c:pt>
                <c:pt idx="24">
                  <c:v>2024년상반기</c:v>
                </c:pt>
              </c:strCache>
            </c:strRef>
          </c:cat>
          <c:val>
            <c:numRef>
              <c:f>Sheet1!$B$5:$Z$5</c:f>
              <c:numCache>
                <c:formatCode>General</c:formatCode>
                <c:ptCount val="25"/>
                <c:pt idx="0">
                  <c:v>73502</c:v>
                </c:pt>
                <c:pt idx="1">
                  <c:v>81459</c:v>
                </c:pt>
                <c:pt idx="2">
                  <c:v>71256</c:v>
                </c:pt>
                <c:pt idx="3">
                  <c:v>71475</c:v>
                </c:pt>
                <c:pt idx="4">
                  <c:v>65659</c:v>
                </c:pt>
                <c:pt idx="5">
                  <c:v>74980</c:v>
                </c:pt>
                <c:pt idx="6">
                  <c:v>90770</c:v>
                </c:pt>
                <c:pt idx="7">
                  <c:v>81210</c:v>
                </c:pt>
                <c:pt idx="8">
                  <c:v>79208</c:v>
                </c:pt>
                <c:pt idx="9">
                  <c:v>76540</c:v>
                </c:pt>
                <c:pt idx="10">
                  <c:v>78958</c:v>
                </c:pt>
                <c:pt idx="11">
                  <c:v>84947</c:v>
                </c:pt>
                <c:pt idx="12">
                  <c:v>83018</c:v>
                </c:pt>
                <c:pt idx="13">
                  <c:v>86945</c:v>
                </c:pt>
                <c:pt idx="14">
                  <c:v>79336</c:v>
                </c:pt>
                <c:pt idx="15">
                  <c:v>78531</c:v>
                </c:pt>
                <c:pt idx="16">
                  <c:v>86827</c:v>
                </c:pt>
                <c:pt idx="17">
                  <c:v>89371</c:v>
                </c:pt>
                <c:pt idx="18">
                  <c:v>78340</c:v>
                </c:pt>
                <c:pt idx="19">
                  <c:v>77466</c:v>
                </c:pt>
                <c:pt idx="20">
                  <c:v>69708</c:v>
                </c:pt>
                <c:pt idx="21">
                  <c:v>74575</c:v>
                </c:pt>
                <c:pt idx="22">
                  <c:v>74252</c:v>
                </c:pt>
                <c:pt idx="23">
                  <c:v>83838</c:v>
                </c:pt>
                <c:pt idx="24">
                  <c:v>79048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4FB-8149-B822-15F064030555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해태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Pt>
            <c:idx val="5"/>
            <c:marker>
              <c:symbol val="none"/>
            </c:marker>
            <c:bubble3D val="0"/>
            <c:spPr>
              <a:ln w="127000" cap="rnd">
                <a:solidFill>
                  <a:schemeClr val="accent5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14-934B-A688-B43FF3791059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127000" cap="rnd">
                <a:solidFill>
                  <a:schemeClr val="accent5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0214-934B-A688-B43FF3791059}"/>
              </c:ext>
            </c:extLst>
          </c:dPt>
          <c:dPt>
            <c:idx val="16"/>
            <c:marker>
              <c:symbol val="none"/>
            </c:marker>
            <c:bubble3D val="0"/>
            <c:spPr>
              <a:ln w="28575" cap="rnd">
                <a:solidFill>
                  <a:schemeClr val="accent5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0214-934B-A688-B43FF3791059}"/>
              </c:ext>
            </c:extLst>
          </c:dPt>
          <c:dPt>
            <c:idx val="17"/>
            <c:marker>
              <c:symbol val="none"/>
            </c:marker>
            <c:bubble3D val="0"/>
            <c:spPr>
              <a:ln w="28575" cap="rnd">
                <a:solidFill>
                  <a:schemeClr val="accent5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0214-934B-A688-B43FF3791059}"/>
              </c:ext>
            </c:extLst>
          </c:dPt>
          <c:cat>
            <c:strRef>
              <c:f>Sheet1!$B$1:$Z$1</c:f>
              <c:strCache>
                <c:ptCount val="25"/>
                <c:pt idx="0">
                  <c:v>2012년상반기</c:v>
                </c:pt>
                <c:pt idx="1">
                  <c:v>2012년하반기</c:v>
                </c:pt>
                <c:pt idx="2">
                  <c:v>2013년상반기</c:v>
                </c:pt>
                <c:pt idx="3">
                  <c:v>2013년하반기</c:v>
                </c:pt>
                <c:pt idx="4">
                  <c:v>2014년상반기</c:v>
                </c:pt>
                <c:pt idx="5">
                  <c:v>2014년하반기</c:v>
                </c:pt>
                <c:pt idx="6">
                  <c:v>2015년상반기</c:v>
                </c:pt>
                <c:pt idx="7">
                  <c:v>2015년하반기</c:v>
                </c:pt>
                <c:pt idx="8">
                  <c:v>2016년상반기</c:v>
                </c:pt>
                <c:pt idx="9">
                  <c:v>2016년하반기</c:v>
                </c:pt>
                <c:pt idx="10">
                  <c:v>2017년상반기</c:v>
                </c:pt>
                <c:pt idx="11">
                  <c:v>2017년하반기</c:v>
                </c:pt>
                <c:pt idx="12">
                  <c:v>2018년상반기</c:v>
                </c:pt>
                <c:pt idx="13">
                  <c:v>2018년하반기</c:v>
                </c:pt>
                <c:pt idx="14">
                  <c:v>2019년상반기</c:v>
                </c:pt>
                <c:pt idx="15">
                  <c:v>2019년하반기</c:v>
                </c:pt>
                <c:pt idx="16">
                  <c:v>2020년상반기</c:v>
                </c:pt>
                <c:pt idx="17">
                  <c:v>2020년하반기</c:v>
                </c:pt>
                <c:pt idx="18">
                  <c:v>2021년상반기</c:v>
                </c:pt>
                <c:pt idx="19">
                  <c:v>2021년하반기</c:v>
                </c:pt>
                <c:pt idx="20">
                  <c:v>2022년상반기</c:v>
                </c:pt>
                <c:pt idx="21">
                  <c:v>2022년하반기</c:v>
                </c:pt>
                <c:pt idx="22">
                  <c:v>2023년상반기</c:v>
                </c:pt>
                <c:pt idx="23">
                  <c:v>2023년하반기</c:v>
                </c:pt>
                <c:pt idx="24">
                  <c:v>2024년상반기</c:v>
                </c:pt>
              </c:strCache>
            </c:strRef>
          </c:cat>
          <c:val>
            <c:numRef>
              <c:f>Sheet1!$B$6:$Z$6</c:f>
              <c:numCache>
                <c:formatCode>General</c:formatCode>
                <c:ptCount val="25"/>
                <c:pt idx="0">
                  <c:v>55021</c:v>
                </c:pt>
                <c:pt idx="1">
                  <c:v>59059</c:v>
                </c:pt>
                <c:pt idx="2">
                  <c:v>51240</c:v>
                </c:pt>
                <c:pt idx="3">
                  <c:v>49234</c:v>
                </c:pt>
                <c:pt idx="4">
                  <c:v>45296</c:v>
                </c:pt>
                <c:pt idx="5">
                  <c:v>60737</c:v>
                </c:pt>
                <c:pt idx="6">
                  <c:v>93455</c:v>
                </c:pt>
                <c:pt idx="7">
                  <c:v>92150</c:v>
                </c:pt>
                <c:pt idx="8">
                  <c:v>90336</c:v>
                </c:pt>
                <c:pt idx="9">
                  <c:v>84985</c:v>
                </c:pt>
                <c:pt idx="10">
                  <c:v>78090</c:v>
                </c:pt>
                <c:pt idx="11">
                  <c:v>85255</c:v>
                </c:pt>
                <c:pt idx="12">
                  <c:v>78784</c:v>
                </c:pt>
                <c:pt idx="13">
                  <c:v>73359</c:v>
                </c:pt>
                <c:pt idx="14">
                  <c:v>71572</c:v>
                </c:pt>
                <c:pt idx="15">
                  <c:v>70190</c:v>
                </c:pt>
                <c:pt idx="16">
                  <c:v>77942</c:v>
                </c:pt>
                <c:pt idx="17">
                  <c:v>75926</c:v>
                </c:pt>
                <c:pt idx="18">
                  <c:v>76236</c:v>
                </c:pt>
                <c:pt idx="19">
                  <c:v>68101</c:v>
                </c:pt>
                <c:pt idx="20">
                  <c:v>63485</c:v>
                </c:pt>
                <c:pt idx="21">
                  <c:v>61315</c:v>
                </c:pt>
                <c:pt idx="22">
                  <c:v>63084</c:v>
                </c:pt>
                <c:pt idx="23">
                  <c:v>67533</c:v>
                </c:pt>
                <c:pt idx="24">
                  <c:v>66994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4FB-8149-B822-15F064030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5535664"/>
        <c:axId val="605537376"/>
      </c:lineChart>
      <c:catAx>
        <c:axId val="60553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605537376"/>
        <c:crosses val="autoZero"/>
        <c:auto val="1"/>
        <c:lblAlgn val="ctr"/>
        <c:lblOffset val="100"/>
        <c:noMultiLvlLbl val="0"/>
      </c:catAx>
      <c:valAx>
        <c:axId val="605537376"/>
        <c:scaling>
          <c:orientation val="minMax"/>
          <c:max val="210000"/>
          <c:min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defRPr>
            </a:pPr>
            <a:endParaRPr lang="ko-KR"/>
          </a:p>
        </c:txPr>
        <c:crossAx val="605535664"/>
        <c:crosses val="autoZero"/>
        <c:crossBetween val="between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1255268991154759"/>
          <c:y val="0.37492112921606807"/>
          <c:w val="8.6623945955189532E-2"/>
          <c:h val="0.529847339444045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꼬북칩 블로그 언급량</c:v>
                </c:pt>
              </c:strCache>
            </c:strRef>
          </c:tx>
          <c:spPr>
            <a:ln w="34925" cap="rnd">
              <a:solidFill>
                <a:srgbClr val="FD5C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Sheet1!$A$2:$A$15</c:f>
              <c:strCache>
                <c:ptCount val="14"/>
                <c:pt idx="0">
                  <c:v>2017 하반기</c:v>
                </c:pt>
                <c:pt idx="1">
                  <c:v>2018 상반기</c:v>
                </c:pt>
                <c:pt idx="2">
                  <c:v>2018 하반기</c:v>
                </c:pt>
                <c:pt idx="3">
                  <c:v>2019 상반기</c:v>
                </c:pt>
                <c:pt idx="4">
                  <c:v>2019 하반기</c:v>
                </c:pt>
                <c:pt idx="5">
                  <c:v>2020 상반기</c:v>
                </c:pt>
                <c:pt idx="6">
                  <c:v>2020 하반기</c:v>
                </c:pt>
                <c:pt idx="7">
                  <c:v>2021 상반기</c:v>
                </c:pt>
                <c:pt idx="8">
                  <c:v>2021 하반기</c:v>
                </c:pt>
                <c:pt idx="9">
                  <c:v>2022 상반기</c:v>
                </c:pt>
                <c:pt idx="10">
                  <c:v>2022 하반기</c:v>
                </c:pt>
                <c:pt idx="11">
                  <c:v>2023 상반기</c:v>
                </c:pt>
                <c:pt idx="12">
                  <c:v>2023 하반기</c:v>
                </c:pt>
                <c:pt idx="13">
                  <c:v>2024 상반기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1430</c:v>
                </c:pt>
                <c:pt idx="1">
                  <c:v>1470</c:v>
                </c:pt>
                <c:pt idx="2">
                  <c:v>996</c:v>
                </c:pt>
                <c:pt idx="3">
                  <c:v>679</c:v>
                </c:pt>
                <c:pt idx="4">
                  <c:v>947</c:v>
                </c:pt>
                <c:pt idx="5">
                  <c:v>1367</c:v>
                </c:pt>
                <c:pt idx="6">
                  <c:v>6854</c:v>
                </c:pt>
                <c:pt idx="7">
                  <c:v>6175</c:v>
                </c:pt>
                <c:pt idx="8">
                  <c:v>3210</c:v>
                </c:pt>
                <c:pt idx="9">
                  <c:v>4290</c:v>
                </c:pt>
                <c:pt idx="10">
                  <c:v>3039</c:v>
                </c:pt>
                <c:pt idx="11">
                  <c:v>2867</c:v>
                </c:pt>
                <c:pt idx="12">
                  <c:v>3431</c:v>
                </c:pt>
                <c:pt idx="13">
                  <c:v>2097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D8-9F4F-A62F-567324D76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7564047"/>
        <c:axId val="907180623"/>
      </c:lineChart>
      <c:catAx>
        <c:axId val="9075640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07180623"/>
        <c:crosses val="autoZero"/>
        <c:auto val="1"/>
        <c:lblAlgn val="ctr"/>
        <c:lblOffset val="100"/>
        <c:noMultiLvlLbl val="0"/>
      </c:catAx>
      <c:valAx>
        <c:axId val="9071806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07564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133456928240369"/>
          <c:y val="0.45679179354579419"/>
          <c:w val="0.27319098609557296"/>
          <c:h val="9.80069470815808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꼬북칩 매출액</c:v>
                </c:pt>
              </c:strCache>
            </c:strRef>
          </c:tx>
          <c:spPr>
            <a:ln w="34925" cap="rnd">
              <a:solidFill>
                <a:srgbClr val="33AE5B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Sheet1!$A$2:$A$15</c:f>
              <c:strCache>
                <c:ptCount val="14"/>
                <c:pt idx="0">
                  <c:v>2017 하반기</c:v>
                </c:pt>
                <c:pt idx="1">
                  <c:v>2018 상반기</c:v>
                </c:pt>
                <c:pt idx="2">
                  <c:v>2018 하반기</c:v>
                </c:pt>
                <c:pt idx="3">
                  <c:v>2019 상반기</c:v>
                </c:pt>
                <c:pt idx="4">
                  <c:v>2019 하반기</c:v>
                </c:pt>
                <c:pt idx="5">
                  <c:v>2020 상반기</c:v>
                </c:pt>
                <c:pt idx="6">
                  <c:v>2020 하반기</c:v>
                </c:pt>
                <c:pt idx="7">
                  <c:v>2021 상반기</c:v>
                </c:pt>
                <c:pt idx="8">
                  <c:v>2021 하반기</c:v>
                </c:pt>
                <c:pt idx="9">
                  <c:v>2022 상반기</c:v>
                </c:pt>
                <c:pt idx="10">
                  <c:v>2022 하반기</c:v>
                </c:pt>
                <c:pt idx="11">
                  <c:v>2023 상반기</c:v>
                </c:pt>
                <c:pt idx="12">
                  <c:v>2023 하반기</c:v>
                </c:pt>
                <c:pt idx="13">
                  <c:v>2024 상반기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18960</c:v>
                </c:pt>
                <c:pt idx="1">
                  <c:v>28207</c:v>
                </c:pt>
                <c:pt idx="2">
                  <c:v>21980</c:v>
                </c:pt>
                <c:pt idx="3">
                  <c:v>15428</c:v>
                </c:pt>
                <c:pt idx="4">
                  <c:v>15600</c:v>
                </c:pt>
                <c:pt idx="5">
                  <c:v>19121</c:v>
                </c:pt>
                <c:pt idx="6">
                  <c:v>29236</c:v>
                </c:pt>
                <c:pt idx="7">
                  <c:v>34791</c:v>
                </c:pt>
                <c:pt idx="8">
                  <c:v>23856</c:v>
                </c:pt>
                <c:pt idx="9">
                  <c:v>23524</c:v>
                </c:pt>
                <c:pt idx="10">
                  <c:v>19548</c:v>
                </c:pt>
                <c:pt idx="11">
                  <c:v>19650</c:v>
                </c:pt>
                <c:pt idx="12">
                  <c:v>19358</c:v>
                </c:pt>
                <c:pt idx="13">
                  <c:v>14211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F3-9043-9D6F-25D64D7F0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0700143"/>
        <c:axId val="1000701855"/>
      </c:lineChart>
      <c:catAx>
        <c:axId val="1000700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0701855"/>
        <c:crosses val="autoZero"/>
        <c:auto val="1"/>
        <c:lblAlgn val="ctr"/>
        <c:lblOffset val="100"/>
        <c:noMultiLvlLbl val="0"/>
      </c:catAx>
      <c:valAx>
        <c:axId val="1000701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0700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473728138396749"/>
          <c:y val="0.31153997139748429"/>
          <c:w val="0.20526270013297368"/>
          <c:h val="8.34189270908094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홈런볼 블로그 언급량</c:v>
                </c:pt>
              </c:strCache>
            </c:strRef>
          </c:tx>
          <c:spPr>
            <a:ln w="34925" cap="rnd">
              <a:solidFill>
                <a:srgbClr val="FFD037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Sheet1!$A$2:$A$26</c:f>
              <c:strCache>
                <c:ptCount val="25"/>
                <c:pt idx="0">
                  <c:v>2012 상반기</c:v>
                </c:pt>
                <c:pt idx="1">
                  <c:v>2012 하반기</c:v>
                </c:pt>
                <c:pt idx="2">
                  <c:v>2013 상반기</c:v>
                </c:pt>
                <c:pt idx="3">
                  <c:v>2013 하반기</c:v>
                </c:pt>
                <c:pt idx="4">
                  <c:v>2014 상반기</c:v>
                </c:pt>
                <c:pt idx="5">
                  <c:v>2014 하반기</c:v>
                </c:pt>
                <c:pt idx="6">
                  <c:v>2015 상반기</c:v>
                </c:pt>
                <c:pt idx="7">
                  <c:v>2015 하반기</c:v>
                </c:pt>
                <c:pt idx="8">
                  <c:v>2016 상반기</c:v>
                </c:pt>
                <c:pt idx="9">
                  <c:v>2016 하반기</c:v>
                </c:pt>
                <c:pt idx="10">
                  <c:v>2017 상반기</c:v>
                </c:pt>
                <c:pt idx="11">
                  <c:v>2017 하반기</c:v>
                </c:pt>
                <c:pt idx="12">
                  <c:v>2018 상반기</c:v>
                </c:pt>
                <c:pt idx="13">
                  <c:v>2018 하반기</c:v>
                </c:pt>
                <c:pt idx="14">
                  <c:v>2019 상반기</c:v>
                </c:pt>
                <c:pt idx="15">
                  <c:v>2019 하반기</c:v>
                </c:pt>
                <c:pt idx="16">
                  <c:v>2020 상반기</c:v>
                </c:pt>
                <c:pt idx="17">
                  <c:v>2020 하반기</c:v>
                </c:pt>
                <c:pt idx="18">
                  <c:v>2021 상반기</c:v>
                </c:pt>
                <c:pt idx="19">
                  <c:v>2021 하반기</c:v>
                </c:pt>
                <c:pt idx="20">
                  <c:v>2022 상반기</c:v>
                </c:pt>
                <c:pt idx="21">
                  <c:v>2022 하반기</c:v>
                </c:pt>
                <c:pt idx="22">
                  <c:v>2023 상반기</c:v>
                </c:pt>
                <c:pt idx="23">
                  <c:v>2023 하반기</c:v>
                </c:pt>
                <c:pt idx="24">
                  <c:v>2024 상반기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268</c:v>
                </c:pt>
                <c:pt idx="1">
                  <c:v>207</c:v>
                </c:pt>
                <c:pt idx="2">
                  <c:v>344</c:v>
                </c:pt>
                <c:pt idx="3">
                  <c:v>409</c:v>
                </c:pt>
                <c:pt idx="4">
                  <c:v>694</c:v>
                </c:pt>
                <c:pt idx="5">
                  <c:v>690</c:v>
                </c:pt>
                <c:pt idx="6">
                  <c:v>1298</c:v>
                </c:pt>
                <c:pt idx="7">
                  <c:v>1263</c:v>
                </c:pt>
                <c:pt idx="8">
                  <c:v>1308</c:v>
                </c:pt>
                <c:pt idx="9">
                  <c:v>1113</c:v>
                </c:pt>
                <c:pt idx="10">
                  <c:v>1082</c:v>
                </c:pt>
                <c:pt idx="11">
                  <c:v>1045</c:v>
                </c:pt>
                <c:pt idx="12">
                  <c:v>1241</c:v>
                </c:pt>
                <c:pt idx="13">
                  <c:v>1305</c:v>
                </c:pt>
                <c:pt idx="14">
                  <c:v>1757</c:v>
                </c:pt>
                <c:pt idx="15">
                  <c:v>1929</c:v>
                </c:pt>
                <c:pt idx="16">
                  <c:v>2519</c:v>
                </c:pt>
                <c:pt idx="17">
                  <c:v>2147</c:v>
                </c:pt>
                <c:pt idx="18">
                  <c:v>3327</c:v>
                </c:pt>
                <c:pt idx="19">
                  <c:v>2476</c:v>
                </c:pt>
                <c:pt idx="20">
                  <c:v>4174</c:v>
                </c:pt>
                <c:pt idx="21">
                  <c:v>3921</c:v>
                </c:pt>
                <c:pt idx="22">
                  <c:v>4618</c:v>
                </c:pt>
                <c:pt idx="23">
                  <c:v>5099</c:v>
                </c:pt>
                <c:pt idx="24">
                  <c:v>6401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CB-5A4A-A4FF-5F6605D73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4520960"/>
        <c:axId val="904031712"/>
      </c:lineChart>
      <c:catAx>
        <c:axId val="904520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04031712"/>
        <c:crosses val="autoZero"/>
        <c:auto val="1"/>
        <c:lblAlgn val="ctr"/>
        <c:lblOffset val="100"/>
        <c:noMultiLvlLbl val="0"/>
      </c:catAx>
      <c:valAx>
        <c:axId val="90403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04520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427899480017069"/>
          <c:y val="0.47160797053293768"/>
          <c:w val="0.23739655892298708"/>
          <c:h val="7.05801103847061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oulNamsan B" panose="02020503020101020101" pitchFamily="18" charset="-127"/>
          <a:ea typeface="SeoulNamsan B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5DDAA76-EEEC-A93F-24BC-40344BFA09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D07A92-C172-749D-C5C2-C547297BDF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CDB23-474A-DE4A-9857-0B289B46E71E}" type="datetimeFigureOut">
              <a:rPr kumimoji="1" lang="ko-KR" altLang="en-US" smtClean="0"/>
              <a:t>2024. 10. 24.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13C4EB-E636-5700-43FA-208BEA7892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1178E4-FB10-3D7F-AA4F-02B8D8AB29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3BF01-287C-FA4E-88B1-75168DF8465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570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7T09:20:2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46BF-2632-E84A-94E7-0A653F98A018}" type="datetimeFigureOut">
              <a:rPr kumimoji="1" lang="ko-KR" altLang="en-US" smtClean="0"/>
              <a:t>2024. 10. 24.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061A0-1D20-7340-9FC0-EFEACA7A8C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9944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061A0-1D20-7340-9FC0-EFEACA7A8C9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539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56329-4616-1C19-161F-5DB0F79B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709C30-1CFB-D60B-253F-888C489E6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ECA16F-253D-4FDF-D80F-8D3977CAB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13014-3773-AB61-E0AC-9CDC55563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061A0-1D20-7340-9FC0-EFEACA7A8C9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8517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061A0-1D20-7340-9FC0-EFEACA7A8C9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54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826F7-56E8-CC47-BC87-D6D39C606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AB6886-B9C6-A890-4919-C16745CC9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8016B9-B860-8892-36B8-BA2AF05E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0E0DA-CAC1-F2FD-4695-82487F72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77185-5DDE-ECD4-F732-15FAB8EC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480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C00E6-2F55-5B9C-B01F-BCCD8148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08170C-2388-DD7A-53D7-C7C9420BC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D19E1-A845-D837-5C12-CC238F4073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D8063D-2D5D-BF04-D4F2-030840AF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C7D1A-CD04-11FD-A414-B10E0A12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777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50E94D-30F3-C3D5-3BEF-D65A046FE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B6B70D-B501-8292-C1D7-60C2A2D83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2EBF1-3E75-8E38-7E7D-155E0155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152A0-976F-B50C-D529-63E12AF6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83F8B-D4A7-D28F-207B-77BE5E9D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40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7095F-A11D-4361-5DA3-476B4A1A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BD23B-8BD2-A1E2-E33D-AEC131F93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66F1B-F8EE-9B3E-5069-3E3C1E2F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EF2A62-FAFA-C0FA-B491-4CF315C3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31A68-6B2C-F0DD-7ADC-B7FEEF6F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6623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D1F25-44ED-ECBB-EE79-2F28924D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CE917F-66B3-8270-5052-3ACAD49AD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E2340A-5BBB-ECC5-932F-9A3A2C36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12DD8-6491-00B2-153F-53121660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92DD4-9A56-E932-021F-18E6CC1B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300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D3E33-A336-6473-7B90-AA759C17A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54D4A-B193-1D62-E055-21DD3221F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8EFDAC-57F7-2990-F269-31C58873E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49AD7-5673-8B92-E404-A06999C7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510E9-E553-87F3-2C0B-91A47985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F7A4CF-6AC8-EF4B-3EEC-C8B6CB26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962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F6F64-047B-AF2D-DEAA-7124D04B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7EBDCF-5274-B4AD-B7D5-B2FA222C6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C0B8AB-D133-AA4B-5A2C-E98288359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50900-227C-9F1B-8FD1-192A0A3B7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5D7AC3-2E92-600F-27BB-EBA3E367A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58A54-41A5-9EDC-2283-D033DCCA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4D939B-4A20-9ABB-571B-EB45B622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CB7E57-5153-4C2F-4F47-59C25157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35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57D21-20BD-8FE4-30D6-3F8844EF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95DB5C-BDAD-0389-FC02-90CA8448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862596-686D-81D0-972C-AF7FC689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DB568D-B0C2-7B29-BD22-294ABE2C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455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067E39-42C9-5B4E-B4C7-3D5EF75C9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8FC59-9E70-3C48-7131-EB8EA4924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2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C1C1-54D7-4788-0CA0-266146E0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1EACF-B0DE-D6DF-5A45-7F4B36689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0278D6-5CFC-E0FB-53D9-3EEAF5E1F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3CE612-684F-E668-4BB4-1A673AC0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CA643-51CC-21BF-DF1E-1C092CBA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12BC56-200C-2DC7-AA70-1381C1D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122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A46FE-5509-C69E-559B-AAAEC82B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538D43-DDF6-759B-D3A3-CC5D0FC88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1CA4CA-7D11-960D-85CE-879B7D086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ED40FD-2859-7D34-CA6F-33E35370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A88B4D-42ED-5CE1-D98E-7BAE0E4F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78175D-1EF3-9E64-482F-C32E0075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629AA-32C4-6F4D-B863-079430CC70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405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9D2E68-C0F3-36CE-9121-32306D66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1D3F91-36DB-EC04-A552-A49DE68F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44DFA-FEAE-05B9-7132-D8496C9F2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248443"/>
            <a:ext cx="6057900" cy="475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0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33EE11-83A3-11D7-79FD-6AAB7888E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896850" y="555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0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defRPr>
            </a:lvl1pPr>
          </a:lstStyle>
          <a:p>
            <a:fld id="{46B629AA-32C4-6F4D-B863-079430CC7053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126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oulNamsan B" panose="02020503020101020101" pitchFamily="18" charset="-127"/>
          <a:ea typeface="SeoulNamsan 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oulNamsan B" panose="02020503020101020101" pitchFamily="18" charset="-127"/>
          <a:ea typeface="SeoulNamsan 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oulNamsan B" panose="02020503020101020101" pitchFamily="18" charset="-127"/>
          <a:ea typeface="SeoulNamsan 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oulNamsan B" panose="02020503020101020101" pitchFamily="18" charset="-127"/>
          <a:ea typeface="SeoulNamsan 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oulNamsan B" panose="02020503020101020101" pitchFamily="18" charset="-127"/>
          <a:ea typeface="SeoulNamsan 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oulNamsan B" panose="02020503020101020101" pitchFamily="18" charset="-127"/>
          <a:ea typeface="SeoulNamsan 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hart" Target="../charts/chart4.xml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.xml"/><Relationship Id="rId7" Type="http://schemas.openxmlformats.org/officeDocument/2006/relationships/image" Target="../media/image340.png"/><Relationship Id="rId12" Type="http://schemas.openxmlformats.org/officeDocument/2006/relationships/image" Target="../media/image4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7" Type="http://schemas.openxmlformats.org/officeDocument/2006/relationships/image" Target="../media/image43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image" Target="../media/image47.png"/><Relationship Id="rId7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chart" Target="../charts/char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4465300" y="9131300"/>
            <a:ext cx="2971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altLang="en-US" sz="20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김준희</a:t>
            </a:r>
            <a:r>
              <a:rPr lang="en-US" sz="20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ko-KR" sz="200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ㅣ</a:t>
            </a:r>
            <a:r>
              <a:rPr lang="en-US" sz="20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노승욱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ko-KR" altLang="ko-KR" sz="200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ㅣ</a:t>
            </a:r>
            <a:r>
              <a:rPr lang="ko-KR" altLang="en-US" sz="20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이혜인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endParaRPr lang="ko-KR" sz="20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27100"/>
            <a:ext cx="16573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4273584"/>
            <a:ext cx="838200" cy="71247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4830" y="4053797"/>
            <a:ext cx="922020" cy="9080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733800" y="4340182"/>
            <a:ext cx="1075690" cy="53086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260000">
            <a:off x="13713776" y="4029109"/>
            <a:ext cx="712470" cy="100584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8971194"/>
            <a:ext cx="165100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27700" y="6756400"/>
            <a:ext cx="6832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446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효과적인 성장 전략 제안</a:t>
            </a:r>
            <a:endParaRPr lang="ko-KR" sz="36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00250" y="3569369"/>
            <a:ext cx="142875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72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시장의 </a:t>
            </a:r>
            <a:endParaRPr lang="en-US" altLang="ko-KR" sz="72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72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트렌드와 소비자 요구</a:t>
            </a:r>
            <a:endParaRPr lang="ko-KR" sz="72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408CEE5E-02FB-4BF7-F675-594A26B4C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9583506"/>
            <a:ext cx="16510000" cy="25400"/>
          </a:xfrm>
          <a:prstGeom prst="rect">
            <a:avLst/>
          </a:prstGeom>
        </p:spPr>
      </p:pic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5F3E1E4E-5F62-6BF4-F568-139D123A21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76D1C-7B6B-6AC7-1E70-5EA6FF684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>
            <a:extLst>
              <a:ext uri="{FF2B5EF4-FFF2-40B4-BE49-F238E27FC236}">
                <a16:creationId xmlns:a16="http://schemas.microsoft.com/office/drawing/2014/main" id="{7123D621-5440-AD77-7B48-5390318C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4" y="2768601"/>
            <a:ext cx="368300" cy="3683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A335D8A9-7A3C-3935-A65C-66E6840DECA8}"/>
              </a:ext>
            </a:extLst>
          </p:cNvPr>
          <p:cNvSpPr txBox="1"/>
          <p:nvPr/>
        </p:nvSpPr>
        <p:spPr>
          <a:xfrm>
            <a:off x="1384503" y="2705100"/>
            <a:ext cx="4406697" cy="4958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ko-KR" altLang="en-US" sz="2800" u="none" strike="noStrike" dirty="0" err="1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크롤링</a:t>
            </a:r>
            <a:r>
              <a:rPr lang="en-US" altLang="ko-KR" sz="2800" u="none" strike="noStrike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(</a:t>
            </a:r>
            <a:r>
              <a:rPr lang="ko-KR" altLang="en-US" sz="2800" u="none" strike="noStrike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리뷰</a:t>
            </a:r>
            <a:r>
              <a:rPr lang="en-US" altLang="ko-KR" sz="28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)</a:t>
            </a:r>
            <a:endParaRPr lang="en-US" sz="2800" u="none" strike="noStrike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EC03C916-01E7-80F8-1BFE-A46E59EAADC7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77B00E4-0924-D58D-CBAD-DE47A1939E0B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409B2602-DD71-D321-43EB-A55B8E927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SeoulNamsan B" panose="02020503020101020101" pitchFamily="18" charset="-127"/>
                <a:ea typeface="SeoulNamsan B" panose="02020503020101020101" pitchFamily="18" charset="-127"/>
              </a:rPr>
              <a:pPr/>
              <a:t>9</a:t>
            </a:fld>
            <a:endParaRPr lang="en-US" dirty="0"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44" name="바닥글 개체 틀 43">
            <a:extLst>
              <a:ext uri="{FF2B5EF4-FFF2-40B4-BE49-F238E27FC236}">
                <a16:creationId xmlns:a16="http://schemas.microsoft.com/office/drawing/2014/main" id="{351BED7F-B637-0235-B866-27296BAAAF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>
                <a:latin typeface="SeoulNamsan B" panose="02020503020101020101" pitchFamily="18" charset="-127"/>
                <a:ea typeface="SeoulNamsan B" panose="02020503020101020101" pitchFamily="18" charset="-127"/>
              </a:rPr>
              <a:t>데이터 수집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3B0626-E1E4-ABDF-D885-45311F5C94FD}"/>
              </a:ext>
            </a:extLst>
          </p:cNvPr>
          <p:cNvGrpSpPr/>
          <p:nvPr/>
        </p:nvGrpSpPr>
        <p:grpSpPr>
          <a:xfrm>
            <a:off x="2362200" y="3339194"/>
            <a:ext cx="2629274" cy="1435100"/>
            <a:chOff x="4758428" y="-2208859"/>
            <a:chExt cx="2629274" cy="1435100"/>
          </a:xfrm>
        </p:grpSpPr>
        <p:pic>
          <p:nvPicPr>
            <p:cNvPr id="1026" name="Picture 2" descr="화제의 식자재 이커머스 플랫폼 '마켓컬리' - 소비라이프">
              <a:extLst>
                <a:ext uri="{FF2B5EF4-FFF2-40B4-BE49-F238E27FC236}">
                  <a16:creationId xmlns:a16="http://schemas.microsoft.com/office/drawing/2014/main" id="{70035528-C09D-113E-F88E-2B48BEBA04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" t="4101" r="3106" b="2707"/>
            <a:stretch/>
          </p:blipFill>
          <p:spPr bwMode="auto">
            <a:xfrm>
              <a:off x="4945168" y="-1669877"/>
              <a:ext cx="359167" cy="356888"/>
            </a:xfrm>
            <a:prstGeom prst="roundRect">
              <a:avLst/>
            </a:prstGeom>
            <a:noFill/>
            <a:scene3d>
              <a:camera prst="orthographicFront"/>
              <a:lightRig rig="threePt" dir="t">
                <a:rot lat="0" lon="0" rev="3000000"/>
              </a:lightRig>
            </a:scene3d>
            <a:sp3d contourW="12700">
              <a:bevelT w="165100" prst="coolSlant"/>
              <a:contourClr>
                <a:schemeClr val="bg1">
                  <a:lumMod val="65000"/>
                </a:schemeClr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23">
              <a:extLst>
                <a:ext uri="{FF2B5EF4-FFF2-40B4-BE49-F238E27FC236}">
                  <a16:creationId xmlns:a16="http://schemas.microsoft.com/office/drawing/2014/main" id="{2E2D826E-E63D-1344-1339-B97A4C889B10}"/>
                </a:ext>
              </a:extLst>
            </p:cNvPr>
            <p:cNvSpPr txBox="1"/>
            <p:nvPr/>
          </p:nvSpPr>
          <p:spPr>
            <a:xfrm>
              <a:off x="4758428" y="-2208859"/>
              <a:ext cx="2629274" cy="1435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8689"/>
                </a:lnSpc>
              </a:pPr>
              <a:r>
                <a:rPr lang="ko-KR" altLang="en-US" sz="2500" dirty="0">
                  <a:solidFill>
                    <a:srgbClr val="101010"/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  <a:cs typeface="LINE Seed Sans KR Regular" panose="020B0603020203020204" pitchFamily="34" charset="-128"/>
                </a:rPr>
                <a:t>마켓 </a:t>
              </a:r>
              <a:r>
                <a:rPr lang="ko-KR" altLang="en-US" sz="2500" dirty="0" err="1">
                  <a:solidFill>
                    <a:srgbClr val="101010"/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  <a:cs typeface="LINE Seed Sans KR Regular" panose="020B0603020203020204" pitchFamily="34" charset="-128"/>
                </a:rPr>
                <a:t>컬리</a:t>
              </a:r>
              <a:endParaRPr lang="en-US" altLang="ko-KR" sz="25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2B118D1-E4B3-28DF-D2AE-67D9CF16511D}"/>
              </a:ext>
            </a:extLst>
          </p:cNvPr>
          <p:cNvGrpSpPr/>
          <p:nvPr/>
        </p:nvGrpSpPr>
        <p:grpSpPr>
          <a:xfrm>
            <a:off x="8001000" y="3314701"/>
            <a:ext cx="2629274" cy="1435100"/>
            <a:chOff x="14661786" y="-1973335"/>
            <a:chExt cx="2629274" cy="1435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84DBA7E-E4E8-2452-7763-40A43724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96223" y="-1422966"/>
              <a:ext cx="359167" cy="356733"/>
            </a:xfrm>
            <a:prstGeom prst="roundRect">
              <a:avLst/>
            </a:prstGeom>
            <a:scene3d>
              <a:camera prst="orthographicFront"/>
              <a:lightRig rig="threePt" dir="t">
                <a:rot lat="0" lon="0" rev="3000000"/>
              </a:lightRig>
            </a:scene3d>
            <a:sp3d contourW="12700">
              <a:bevelT w="165100" prst="coolSlant"/>
              <a:contourClr>
                <a:schemeClr val="bg1">
                  <a:lumMod val="65000"/>
                </a:schemeClr>
              </a:contourClr>
            </a:sp3d>
          </p:spPr>
        </p:pic>
        <p:sp>
          <p:nvSpPr>
            <p:cNvPr id="6" name="TextBox 23">
              <a:extLst>
                <a:ext uri="{FF2B5EF4-FFF2-40B4-BE49-F238E27FC236}">
                  <a16:creationId xmlns:a16="http://schemas.microsoft.com/office/drawing/2014/main" id="{5FCC3D01-94E0-E4CC-DDF2-7455342F0B3C}"/>
                </a:ext>
              </a:extLst>
            </p:cNvPr>
            <p:cNvSpPr txBox="1"/>
            <p:nvPr/>
          </p:nvSpPr>
          <p:spPr>
            <a:xfrm>
              <a:off x="14661786" y="-1973335"/>
              <a:ext cx="2629274" cy="1435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8689"/>
                </a:lnSpc>
              </a:pPr>
              <a:r>
                <a:rPr lang="ko-KR" altLang="en-US" sz="2500" dirty="0">
                  <a:solidFill>
                    <a:srgbClr val="101010"/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  <a:cs typeface="LINE Seed Sans KR Regular" panose="020B0603020203020204" pitchFamily="34" charset="-128"/>
                </a:rPr>
                <a:t>신세계 닷컴</a:t>
              </a:r>
              <a:endParaRPr lang="en-US" altLang="ko-KR" sz="25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FF1135C-0275-F88D-67FF-3801C9F58418}"/>
              </a:ext>
            </a:extLst>
          </p:cNvPr>
          <p:cNvGrpSpPr/>
          <p:nvPr/>
        </p:nvGrpSpPr>
        <p:grpSpPr>
          <a:xfrm>
            <a:off x="13257238" y="3340197"/>
            <a:ext cx="3125762" cy="1435100"/>
            <a:chOff x="12894374" y="3511672"/>
            <a:chExt cx="3125762" cy="14351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C7C776A-BE7E-643E-CE44-87AE2A0F0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94374" y="4069956"/>
              <a:ext cx="766435" cy="31828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pic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3176E5A2-D2EC-05F7-32A8-83A71C00493D}"/>
                </a:ext>
              </a:extLst>
            </p:cNvPr>
            <p:cNvSpPr txBox="1"/>
            <p:nvPr/>
          </p:nvSpPr>
          <p:spPr>
            <a:xfrm>
              <a:off x="13390862" y="3511672"/>
              <a:ext cx="2629274" cy="1435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8689"/>
                </a:lnSpc>
              </a:pPr>
              <a:r>
                <a:rPr lang="ko-KR" altLang="en-US" sz="2500" dirty="0">
                  <a:solidFill>
                    <a:srgbClr val="101010"/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  <a:cs typeface="LINE Seed Sans KR Regular" panose="020B0603020203020204" pitchFamily="34" charset="-128"/>
                </a:rPr>
                <a:t>네이버 블로그</a:t>
              </a:r>
              <a:endParaRPr lang="en-US" altLang="ko-KR" sz="25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endParaRPr>
            </a:p>
          </p:txBody>
        </p:sp>
      </p:grp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30F6E2B8-9BC8-CBE7-5DA5-A9DEDCA0F285}"/>
              </a:ext>
            </a:extLst>
          </p:cNvPr>
          <p:cNvCxnSpPr>
            <a:cxnSpLocks/>
          </p:cNvCxnSpPr>
          <p:nvPr/>
        </p:nvCxnSpPr>
        <p:spPr>
          <a:xfrm>
            <a:off x="6370636" y="4332329"/>
            <a:ext cx="0" cy="399992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72691C-9B06-E6BA-23C9-9CF13C78786D}"/>
              </a:ext>
            </a:extLst>
          </p:cNvPr>
          <p:cNvSpPr/>
          <p:nvPr/>
        </p:nvSpPr>
        <p:spPr>
          <a:xfrm>
            <a:off x="838200" y="3528855"/>
            <a:ext cx="16637000" cy="5272246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6D79D86D-7FE1-9640-0645-3B7CD5D7C4C1}"/>
              </a:ext>
            </a:extLst>
          </p:cNvPr>
          <p:cNvCxnSpPr/>
          <p:nvPr/>
        </p:nvCxnSpPr>
        <p:spPr>
          <a:xfrm>
            <a:off x="660808" y="3528855"/>
            <a:ext cx="169907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268F00-9047-B934-4A92-B09A46B2EF1D}"/>
              </a:ext>
            </a:extLst>
          </p:cNvPr>
          <p:cNvGrpSpPr/>
          <p:nvPr/>
        </p:nvGrpSpPr>
        <p:grpSpPr>
          <a:xfrm>
            <a:off x="12179454" y="4639181"/>
            <a:ext cx="5080053" cy="3682711"/>
            <a:chOff x="5257800" y="2107682"/>
            <a:chExt cx="7772400" cy="60716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7A9C98-A3BA-9E51-E846-489125EDB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7800" y="2107682"/>
              <a:ext cx="7772400" cy="607163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0477F5-5063-8CDB-55C3-ACFE69F834CC}"/>
                </a:ext>
              </a:extLst>
            </p:cNvPr>
            <p:cNvSpPr/>
            <p:nvPr/>
          </p:nvSpPr>
          <p:spPr>
            <a:xfrm>
              <a:off x="12420600" y="2168303"/>
              <a:ext cx="609600" cy="338202"/>
            </a:xfrm>
            <a:prstGeom prst="rect">
              <a:avLst/>
            </a:prstGeom>
            <a:solidFill>
              <a:srgbClr val="03C7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SeoulNamsan B" panose="02020503020101020101" pitchFamily="18" charset="-127"/>
                <a:ea typeface="SeoulNamsan B" panose="0202050302010102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F6F7973-9733-DF1C-477D-EE51DE293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4562895"/>
            <a:ext cx="4848109" cy="3769349"/>
          </a:xfrm>
          <a:prstGeom prst="rect">
            <a:avLst/>
          </a:prstGeom>
        </p:spPr>
      </p:pic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53068CD-5289-132A-E8D3-FD833943782A}"/>
              </a:ext>
            </a:extLst>
          </p:cNvPr>
          <p:cNvCxnSpPr>
            <a:cxnSpLocks/>
          </p:cNvCxnSpPr>
          <p:nvPr/>
        </p:nvCxnSpPr>
        <p:spPr>
          <a:xfrm>
            <a:off x="11857036" y="4394533"/>
            <a:ext cx="0" cy="399992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18FAC876-9CE3-AB42-3CD3-7FF6B09D53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6210" y="4625106"/>
            <a:ext cx="4826049" cy="376934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D084E45-A6BC-2315-3D11-A8A42E10D578}"/>
              </a:ext>
            </a:extLst>
          </p:cNvPr>
          <p:cNvSpPr/>
          <p:nvPr/>
        </p:nvSpPr>
        <p:spPr>
          <a:xfrm>
            <a:off x="2243105" y="6193174"/>
            <a:ext cx="3748003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CA9EA7-71CE-1E1D-6BE1-0AC2E3F6FB62}"/>
              </a:ext>
            </a:extLst>
          </p:cNvPr>
          <p:cNvSpPr/>
          <p:nvPr/>
        </p:nvSpPr>
        <p:spPr>
          <a:xfrm>
            <a:off x="6814357" y="5861094"/>
            <a:ext cx="4720261" cy="1246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CFDD117-9A7B-F055-AF66-60F926804498}"/>
              </a:ext>
            </a:extLst>
          </p:cNvPr>
          <p:cNvSpPr/>
          <p:nvPr/>
        </p:nvSpPr>
        <p:spPr>
          <a:xfrm>
            <a:off x="12195250" y="5537200"/>
            <a:ext cx="5021186" cy="1435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4A55E286-E6A1-6A49-B43B-CE6F2C44EFFE}"/>
              </a:ext>
            </a:extLst>
          </p:cNvPr>
          <p:cNvSpPr txBox="1"/>
          <p:nvPr/>
        </p:nvSpPr>
        <p:spPr>
          <a:xfrm>
            <a:off x="9017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데이터 생성 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8" name="직선 연결선[R] 5">
            <a:extLst>
              <a:ext uri="{FF2B5EF4-FFF2-40B4-BE49-F238E27FC236}">
                <a16:creationId xmlns:a16="http://schemas.microsoft.com/office/drawing/2014/main" id="{1C367693-5C62-5FA5-A16C-5E3C94643E2C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247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F4104-B65C-1A7D-B485-8429374E6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F7850477-3330-F12B-8DB1-AD636B392CBA}"/>
              </a:ext>
            </a:extLst>
          </p:cNvPr>
          <p:cNvSpPr txBox="1"/>
          <p:nvPr/>
        </p:nvSpPr>
        <p:spPr>
          <a:xfrm>
            <a:off x="771446" y="2585538"/>
            <a:ext cx="13030200" cy="34607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96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시장 예측</a:t>
            </a:r>
            <a:endParaRPr lang="en-US" sz="96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E987C88-7EFE-5C33-37BF-5468977038AB}"/>
              </a:ext>
            </a:extLst>
          </p:cNvPr>
          <p:cNvCxnSpPr>
            <a:cxnSpLocks/>
          </p:cNvCxnSpPr>
          <p:nvPr/>
        </p:nvCxnSpPr>
        <p:spPr>
          <a:xfrm>
            <a:off x="-27297" y="3162300"/>
            <a:ext cx="1338223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9">
            <a:extLst>
              <a:ext uri="{FF2B5EF4-FFF2-40B4-BE49-F238E27FC236}">
                <a16:creationId xmlns:a16="http://schemas.microsoft.com/office/drawing/2014/main" id="{87B5629E-1EBB-C40C-3F63-1F400BEF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46" y="2258249"/>
            <a:ext cx="629752" cy="535289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9FE60935-E51A-A96B-5F03-7BC530967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96" y="2182140"/>
            <a:ext cx="692727" cy="682232"/>
          </a:xfrm>
          <a:prstGeom prst="rect">
            <a:avLst/>
          </a:prstGeom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322DCE86-F00B-4726-56F1-95BFC56BC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770969" y="2386116"/>
            <a:ext cx="808182" cy="398843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08AB6A31-D0BD-532B-F70C-B430D1C22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260000">
            <a:off x="3094758" y="2170441"/>
            <a:ext cx="535289" cy="7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3CD589-D1F0-8527-8153-151332177866}"/>
              </a:ext>
            </a:extLst>
          </p:cNvPr>
          <p:cNvGrpSpPr/>
          <p:nvPr/>
        </p:nvGrpSpPr>
        <p:grpSpPr>
          <a:xfrm>
            <a:off x="666351" y="3466727"/>
            <a:ext cx="7936661" cy="3943468"/>
            <a:chOff x="358538" y="3213283"/>
            <a:chExt cx="8728204" cy="45976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5B9CD2-64C4-500D-E3D9-443340531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38" y="3213283"/>
              <a:ext cx="8657777" cy="4597627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F60E399-88B2-EEC7-4390-113CCB393BC1}"/>
                </a:ext>
              </a:extLst>
            </p:cNvPr>
            <p:cNvSpPr/>
            <p:nvPr/>
          </p:nvSpPr>
          <p:spPr>
            <a:xfrm rot="1682066">
              <a:off x="7105102" y="5413025"/>
              <a:ext cx="1981640" cy="1374424"/>
            </a:xfrm>
            <a:prstGeom prst="ellipse">
              <a:avLst/>
            </a:prstGeom>
            <a:noFill/>
            <a:ln w="28575">
              <a:solidFill>
                <a:srgbClr val="FF26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oulNamsan B" panose="02020503020101020101" pitchFamily="18" charset="-127"/>
                <a:ea typeface="SeoulNamsan B" panose="02020503020101020101" pitchFamily="18" charset="-127"/>
              </a:endParaRPr>
            </a:p>
          </p:txBody>
        </p:sp>
      </p:grp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99FC7197-269F-84F4-FB0A-A01B1C2F2D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SeoulNamsan B" panose="02020503020101020101" pitchFamily="18" charset="-127"/>
                <a:ea typeface="SeoulNamsan B" panose="02020503020101020101" pitchFamily="18" charset="-127"/>
              </a:rPr>
              <a:pPr/>
              <a:t>11</a:t>
            </a:fld>
            <a:endParaRPr lang="en-US" dirty="0"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9B92468F-F5A0-F3CB-0CAC-D4694C71C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>
                <a:latin typeface="SeoulNamsan B" panose="02020503020101020101" pitchFamily="18" charset="-127"/>
                <a:ea typeface="SeoulNamsan B" panose="02020503020101020101" pitchFamily="18" charset="-127"/>
              </a:rPr>
              <a:t>스낵 시장 예측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9B695C7-6180-0E0F-08C1-28DBCB4CB488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E0FC1E5-8BC0-A32E-C1FD-E5FE27B8ECCB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D0491620-598F-C942-6CE5-716785AE7789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9F46D9C-C6F2-0F00-F78F-D7CBB8EE2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410547"/>
              </p:ext>
            </p:extLst>
          </p:nvPr>
        </p:nvGraphicFramePr>
        <p:xfrm>
          <a:off x="665570" y="8279700"/>
          <a:ext cx="4105151" cy="1512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405203">
                  <a:extLst>
                    <a:ext uri="{9D8B030D-6E8A-4147-A177-3AD203B41FA5}">
                      <a16:colId xmlns:a16="http://schemas.microsoft.com/office/drawing/2014/main" val="2419891825"/>
                    </a:ext>
                  </a:extLst>
                </a:gridCol>
                <a:gridCol w="1699948">
                  <a:extLst>
                    <a:ext uri="{9D8B030D-6E8A-4147-A177-3AD203B41FA5}">
                      <a16:colId xmlns:a16="http://schemas.microsoft.com/office/drawing/2014/main" val="357674536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MAE(</a:t>
                      </a:r>
                      <a:r>
                        <a:rPr lang="ko-KR" altLang="en-US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평균절대오차</a:t>
                      </a:r>
                      <a:r>
                        <a:rPr lang="en-US" altLang="ko-KR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)</a:t>
                      </a:r>
                      <a:endParaRPr lang="ko-KR" altLang="en-US" sz="1800" b="1" cap="none" spc="0" dirty="0">
                        <a:ln/>
                        <a:solidFill>
                          <a:sysClr val="windowText" lastClr="000000"/>
                        </a:solidFill>
                        <a:effectLst/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4651.44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72336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MSE(</a:t>
                      </a:r>
                      <a:r>
                        <a:rPr lang="ko-KR" altLang="en-US" sz="1800" b="1" cap="none" spc="0" dirty="0" err="1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평균제곱오차</a:t>
                      </a:r>
                      <a:r>
                        <a:rPr lang="en-US" altLang="ko-KR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)</a:t>
                      </a:r>
                      <a:endParaRPr lang="ko-KR" altLang="en-US" sz="1800" b="1" cap="none" spc="0" dirty="0">
                        <a:ln/>
                        <a:solidFill>
                          <a:sysClr val="windowText" lastClr="000000"/>
                        </a:solidFill>
                        <a:effectLst/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30512565.86</a:t>
                      </a:r>
                      <a:endParaRPr lang="ko-KR" altLang="en-US" sz="1800" b="1" cap="none" spc="0" dirty="0">
                        <a:ln/>
                        <a:solidFill>
                          <a:sysClr val="windowText" lastClr="000000"/>
                        </a:solidFill>
                        <a:effectLst/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7241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RMSE(</a:t>
                      </a:r>
                      <a:r>
                        <a:rPr lang="ko-KR" altLang="en-US" sz="1800" b="1" cap="none" spc="0" dirty="0" err="1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평균제곱근오차</a:t>
                      </a:r>
                      <a:r>
                        <a:rPr lang="en-US" altLang="ko-KR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)</a:t>
                      </a:r>
                      <a:endParaRPr lang="ko-KR" altLang="en-US" sz="1800" b="1" cap="none" spc="0" dirty="0">
                        <a:ln/>
                        <a:solidFill>
                          <a:sysClr val="windowText" lastClr="000000"/>
                        </a:solidFill>
                        <a:effectLst/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5523.82</a:t>
                      </a:r>
                      <a:endParaRPr lang="ko-KR" altLang="en-US" sz="1800" b="1" cap="none" spc="0" dirty="0">
                        <a:ln/>
                        <a:solidFill>
                          <a:sysClr val="windowText" lastClr="000000"/>
                        </a:solidFill>
                        <a:effectLst/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64502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8BA4BA4-AE66-E341-8C41-9847E2515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52012"/>
              </p:ext>
            </p:extLst>
          </p:nvPr>
        </p:nvGraphicFramePr>
        <p:xfrm>
          <a:off x="4926073" y="8279700"/>
          <a:ext cx="3646728" cy="1512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54848">
                  <a:extLst>
                    <a:ext uri="{9D8B030D-6E8A-4147-A177-3AD203B41FA5}">
                      <a16:colId xmlns:a16="http://schemas.microsoft.com/office/drawing/2014/main" val="2419891825"/>
                    </a:ext>
                  </a:extLst>
                </a:gridCol>
                <a:gridCol w="1991880">
                  <a:extLst>
                    <a:ext uri="{9D8B030D-6E8A-4147-A177-3AD203B41FA5}">
                      <a16:colId xmlns:a16="http://schemas.microsoft.com/office/drawing/2014/main" val="3576745363"/>
                    </a:ext>
                  </a:extLst>
                </a:gridCol>
              </a:tblGrid>
              <a:tr h="76835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cap="none" spc="0" dirty="0">
                        <a:ln/>
                        <a:solidFill>
                          <a:sysClr val="windowText" lastClr="000000"/>
                        </a:solidFill>
                        <a:effectLst/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0.91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723363"/>
                  </a:ext>
                </a:extLst>
              </a:tr>
              <a:tr h="743641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cap="none" spc="0" dirty="0">
                        <a:ln/>
                        <a:solidFill>
                          <a:sysClr val="windowText" lastClr="000000"/>
                        </a:solidFill>
                        <a:effectLst/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cap="none" spc="0" dirty="0">
                          <a:ln/>
                          <a:solidFill>
                            <a:sysClr val="windowText" lastClr="000000"/>
                          </a:solidFill>
                          <a:effectLst/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0.86</a:t>
                      </a:r>
                      <a:endParaRPr lang="ko-KR" altLang="en-US" sz="2400" b="1" cap="none" spc="0" dirty="0">
                        <a:ln/>
                        <a:solidFill>
                          <a:sysClr val="windowText" lastClr="000000"/>
                        </a:solidFill>
                        <a:effectLst/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7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C40D9-76D7-CEF7-A000-17270A1B9EA2}"/>
                  </a:ext>
                </a:extLst>
              </p:cNvPr>
              <p:cNvSpPr txBox="1"/>
              <p:nvPr/>
            </p:nvSpPr>
            <p:spPr>
              <a:xfrm>
                <a:off x="5523170" y="8479553"/>
                <a:ext cx="528086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ko-KR" alt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C40D9-76D7-CEF7-A000-17270A1B9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170" y="8479553"/>
                <a:ext cx="528086" cy="377667"/>
              </a:xfrm>
              <a:prstGeom prst="rect">
                <a:avLst/>
              </a:prstGeom>
              <a:blipFill>
                <a:blip r:embed="rId4"/>
                <a:stretch>
                  <a:fillRect l="-2326" t="-3226"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2DB99C-F852-F5AD-21BE-4063573A8ED9}"/>
                  </a:ext>
                </a:extLst>
              </p:cNvPr>
              <p:cNvSpPr txBox="1"/>
              <p:nvPr/>
            </p:nvSpPr>
            <p:spPr>
              <a:xfrm>
                <a:off x="5314197" y="9185744"/>
                <a:ext cx="946032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𝐀𝐝𝐣</m:t>
                      </m:r>
                      <m:r>
                        <a:rPr lang="en-US" altLang="ko-KR" sz="2400" b="1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ko-KR" alt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ko-KR" altLang="en-US" sz="2400" b="1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400" b="1" dirty="0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2DB99C-F852-F5AD-21BE-4063573A8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97" y="9185744"/>
                <a:ext cx="946032" cy="377667"/>
              </a:xfrm>
              <a:prstGeom prst="rect">
                <a:avLst/>
              </a:prstGeom>
              <a:blipFill>
                <a:blip r:embed="rId5"/>
                <a:stretch>
                  <a:fillRect l="-14667" t="-3226" r="-9333" b="-290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모서리가 둥근 직사각형 15">
            <a:extLst>
              <a:ext uri="{FF2B5EF4-FFF2-40B4-BE49-F238E27FC236}">
                <a16:creationId xmlns:a16="http://schemas.microsoft.com/office/drawing/2014/main" id="{2F2BC467-6495-909E-1B90-0ED222267EB3}"/>
              </a:ext>
            </a:extLst>
          </p:cNvPr>
          <p:cNvSpPr/>
          <p:nvPr/>
        </p:nvSpPr>
        <p:spPr>
          <a:xfrm>
            <a:off x="2386321" y="2773156"/>
            <a:ext cx="4432680" cy="51133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58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</a:rPr>
              <a:t>SARIMA </a:t>
            </a:r>
            <a:r>
              <a:rPr kumimoji="1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</a:rPr>
              <a:t>훈련 및 테스트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11697B3-7629-9549-01CD-6E886746C57A}"/>
              </a:ext>
            </a:extLst>
          </p:cNvPr>
          <p:cNvGrpSpPr/>
          <p:nvPr/>
        </p:nvGrpSpPr>
        <p:grpSpPr>
          <a:xfrm>
            <a:off x="9760114" y="3466727"/>
            <a:ext cx="7872613" cy="3912772"/>
            <a:chOff x="9632413" y="3213283"/>
            <a:chExt cx="8743954" cy="46433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78E134-1BD6-676A-C7EF-513B13494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2413" y="3213283"/>
              <a:ext cx="8743954" cy="4643391"/>
            </a:xfrm>
            <a:prstGeom prst="rect">
              <a:avLst/>
            </a:prstGeom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CB282EE7-CE67-C669-CDA1-BEFAE228684A}"/>
                </a:ext>
              </a:extLst>
            </p:cNvPr>
            <p:cNvSpPr/>
            <p:nvPr/>
          </p:nvSpPr>
          <p:spPr>
            <a:xfrm rot="353009">
              <a:off x="16791630" y="7342373"/>
              <a:ext cx="1098099" cy="29390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oulNamsan B" panose="02020503020101020101" pitchFamily="18" charset="-127"/>
                <a:ea typeface="SeoulNamsan B" panose="02020503020101020101" pitchFamily="18" charset="-127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D5F2014-5082-CC93-CCA5-D5773A04EED1}"/>
              </a:ext>
            </a:extLst>
          </p:cNvPr>
          <p:cNvSpPr/>
          <p:nvPr/>
        </p:nvSpPr>
        <p:spPr>
          <a:xfrm>
            <a:off x="9760116" y="7741239"/>
            <a:ext cx="7872611" cy="2050461"/>
          </a:xfrm>
          <a:prstGeom prst="rect">
            <a:avLst/>
          </a:prstGeom>
          <a:solidFill>
            <a:srgbClr val="258DF5"/>
          </a:solidFill>
          <a:ln>
            <a:solidFill>
              <a:srgbClr val="258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dirty="0" err="1">
                <a:solidFill>
                  <a:schemeClr val="bg1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반기별</a:t>
            </a:r>
            <a:r>
              <a:rPr lang="ko-KR" altLang="en-US" sz="2200" dirty="0">
                <a:solidFill>
                  <a:schemeClr val="bg1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매출이 주기적으로 오르내리며 변동을 보이다가</a:t>
            </a:r>
            <a:r>
              <a:rPr lang="en-US" altLang="ko-KR" sz="2200" dirty="0">
                <a:solidFill>
                  <a:schemeClr val="bg1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전체적으로는 시간이 지날수록 감소하는 추세를 보이고 있음</a:t>
            </a:r>
            <a:r>
              <a:rPr lang="en-US" altLang="ko-KR" sz="2200" dirty="0">
                <a:solidFill>
                  <a:schemeClr val="bg1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  <a:endParaRPr lang="ko-KR" altLang="en-US" sz="2200" dirty="0">
              <a:solidFill>
                <a:schemeClr val="bg1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5D786E79-74DD-3976-98CF-0104CD50371A}"/>
              </a:ext>
            </a:extLst>
          </p:cNvPr>
          <p:cNvSpPr txBox="1"/>
          <p:nvPr/>
        </p:nvSpPr>
        <p:spPr>
          <a:xfrm>
            <a:off x="5197337" y="7741239"/>
            <a:ext cx="3104199" cy="559168"/>
          </a:xfrm>
          <a:prstGeom prst="rect">
            <a:avLst/>
          </a:prstGeom>
          <a:solidFill>
            <a:srgbClr val="258DF5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18689"/>
              </a:lnSpc>
              <a:defRPr/>
            </a:pPr>
            <a:r>
              <a:rPr lang="ko-KR" altLang="en-US" sz="2500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결정계수</a:t>
            </a:r>
            <a:endParaRPr lang="en-US" altLang="ko-KR" sz="2500" spc="-100" dirty="0">
              <a:solidFill>
                <a:prstClr val="white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9705EA55-3AF6-E2C6-AEB9-F4DDCBC1B717}"/>
              </a:ext>
            </a:extLst>
          </p:cNvPr>
          <p:cNvSpPr txBox="1"/>
          <p:nvPr/>
        </p:nvSpPr>
        <p:spPr>
          <a:xfrm>
            <a:off x="1166049" y="7720532"/>
            <a:ext cx="3104192" cy="559168"/>
          </a:xfrm>
          <a:prstGeom prst="rect">
            <a:avLst/>
          </a:prstGeom>
          <a:solidFill>
            <a:srgbClr val="258DF5"/>
          </a:solidFill>
          <a:ln>
            <a:noFill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18689"/>
              </a:lnSpc>
              <a:defRPr/>
            </a:pPr>
            <a:r>
              <a:rPr lang="ko-KR" altLang="en-US" sz="2500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평가지표</a:t>
            </a:r>
            <a:r>
              <a:rPr lang="en-US" altLang="ko-KR" sz="2500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</a:p>
        </p:txBody>
      </p:sp>
      <p:sp>
        <p:nvSpPr>
          <p:cNvPr id="2" name="모서리가 둥근 직사각형 15">
            <a:extLst>
              <a:ext uri="{FF2B5EF4-FFF2-40B4-BE49-F238E27FC236}">
                <a16:creationId xmlns:a16="http://schemas.microsoft.com/office/drawing/2014/main" id="{8F9C5AC7-BDE7-4DF6-122A-FB2515607A8B}"/>
              </a:ext>
            </a:extLst>
          </p:cNvPr>
          <p:cNvSpPr/>
          <p:nvPr/>
        </p:nvSpPr>
        <p:spPr>
          <a:xfrm>
            <a:off x="11469000" y="2773156"/>
            <a:ext cx="4432680" cy="51133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58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SARIMA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미래 매출액 예측</a:t>
            </a:r>
            <a:endParaRPr kumimoji="1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6EF8C2-5266-6784-A2FF-C133E54CBF8C}"/>
              </a:ext>
            </a:extLst>
          </p:cNvPr>
          <p:cNvSpPr txBox="1"/>
          <p:nvPr/>
        </p:nvSpPr>
        <p:spPr>
          <a:xfrm>
            <a:off x="9017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시계열 분석 </a:t>
            </a:r>
            <a:r>
              <a:rPr lang="en-US" altLang="ko-KR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- </a:t>
            </a:r>
            <a:r>
              <a:rPr lang="ko-KR" alt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롯데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76D3CA6-FF85-8418-B8E1-BC889FAE2428}"/>
              </a:ext>
            </a:extLst>
          </p:cNvPr>
          <p:cNvSpPr txBox="1"/>
          <p:nvPr/>
        </p:nvSpPr>
        <p:spPr>
          <a:xfrm>
            <a:off x="8589734" y="-1658549"/>
            <a:ext cx="9204092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endParaRPr lang="en-US" altLang="ko-KR" sz="20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E26E3942-C128-D2A5-A4BF-41FF8F2268AC}"/>
              </a:ext>
            </a:extLst>
          </p:cNvPr>
          <p:cNvCxnSpPr>
            <a:cxnSpLocks/>
          </p:cNvCxnSpPr>
          <p:nvPr/>
        </p:nvCxnSpPr>
        <p:spPr>
          <a:xfrm>
            <a:off x="9149543" y="3214544"/>
            <a:ext cx="0" cy="65179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>
            <a:extLst>
              <a:ext uri="{FF2B5EF4-FFF2-40B4-BE49-F238E27FC236}">
                <a16:creationId xmlns:a16="http://schemas.microsoft.com/office/drawing/2014/main" id="{79D35EC7-A8B5-90A3-BA05-52D5853AFACE}"/>
              </a:ext>
            </a:extLst>
          </p:cNvPr>
          <p:cNvSpPr txBox="1"/>
          <p:nvPr/>
        </p:nvSpPr>
        <p:spPr>
          <a:xfrm>
            <a:off x="8318502" y="1343342"/>
            <a:ext cx="930314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ko-KR" sz="2200" b="1" u="none" strike="noStrike" spc="-200" dirty="0" err="1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SARIMA</a:t>
            </a:r>
            <a:r>
              <a:rPr lang="ko-KR" altLang="en-US" sz="2200" b="1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란</a:t>
            </a:r>
            <a:r>
              <a:rPr lang="en-US" altLang="ko-KR" sz="2200" b="1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?</a:t>
            </a:r>
          </a:p>
          <a:p>
            <a:pPr lvl="0" algn="l">
              <a:lnSpc>
                <a:spcPct val="150000"/>
              </a:lnSpc>
            </a:pPr>
            <a:r>
              <a:rPr lang="ko-KR" altLang="en-US" sz="20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자기회귀</a:t>
            </a:r>
            <a:r>
              <a:rPr lang="en-US" altLang="ko-KR" sz="20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0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차분</a:t>
            </a:r>
            <a:r>
              <a:rPr lang="en-US" altLang="ko-KR" sz="20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0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이동평균을 결합한 비계절성 시계열 예측 모델인 </a:t>
            </a:r>
            <a:r>
              <a:rPr lang="en" altLang="ko-KR" sz="20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ARIMA</a:t>
            </a:r>
            <a:r>
              <a:rPr lang="ko-KR" altLang="en-US" sz="20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에서 </a:t>
            </a:r>
            <a:endParaRPr lang="en-US" altLang="ko-KR" sz="20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20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계절적 변동을 반영한 확장된 모델</a:t>
            </a:r>
            <a:endParaRPr lang="en-US" altLang="ko-KR" sz="20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/>
          <p:cNvSpPr txBox="1">
            <a:spLocks/>
          </p:cNvSpPr>
          <p:nvPr/>
        </p:nvSpPr>
        <p:spPr>
          <a:xfrm>
            <a:off x="771525" y="3114675"/>
            <a:ext cx="13030835" cy="346138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>
              <a:lnSpc>
                <a:spcPct val="114999"/>
              </a:lnSpc>
              <a:buFontTx/>
              <a:buNone/>
            </a:pPr>
            <a:r>
              <a:rPr lang="ko-KR" altLang="en-US" sz="8800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스낵 시장의 현 상황 분석</a:t>
            </a:r>
          </a:p>
          <a:p>
            <a:pPr marL="0" indent="0">
              <a:lnSpc>
                <a:spcPct val="114999"/>
              </a:lnSpc>
              <a:buFontTx/>
              <a:buNone/>
            </a:pPr>
            <a:r>
              <a:rPr lang="ko-KR" altLang="en-US" sz="7200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- 대표 상품의 인식과 매출</a:t>
            </a:r>
            <a:endParaRPr lang="ko-KR" altLang="en-US" sz="8800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charset="0"/>
            </a:endParaRPr>
          </a:p>
        </p:txBody>
      </p:sp>
      <p:cxnSp>
        <p:nvCxnSpPr>
          <p:cNvPr id="16" name="Rect 0"/>
          <p:cNvCxnSpPr>
            <a:cxnSpLocks/>
          </p:cNvCxnSpPr>
          <p:nvPr/>
        </p:nvCxnSpPr>
        <p:spPr>
          <a:xfrm>
            <a:off x="-27305" y="3162300"/>
            <a:ext cx="13382625" cy="635"/>
          </a:xfrm>
          <a:prstGeom prst="line">
            <a:avLst/>
          </a:prstGeom>
          <a:ln w="7620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" descr="C:/Users/itwill/AppData/Roaming/PolarisOffice/ETemp/2176_21307808/imag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258060"/>
            <a:ext cx="630555" cy="535940"/>
          </a:xfrm>
          <a:prstGeom prst="rect">
            <a:avLst/>
          </a:prstGeom>
          <a:noFill/>
        </p:spPr>
      </p:pic>
      <p:pic>
        <p:nvPicPr>
          <p:cNvPr id="19" name="Picture " descr="C:/Users/itwill/AppData/Roaming/PolarisOffice/ETemp/2176_21307808/image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2181860"/>
            <a:ext cx="693420" cy="682625"/>
          </a:xfrm>
          <a:prstGeom prst="rect">
            <a:avLst/>
          </a:prstGeom>
          <a:noFill/>
        </p:spPr>
      </p:pic>
      <p:pic>
        <p:nvPicPr>
          <p:cNvPr id="20" name="Picture " descr="C:/Users/itwill/AppData/Roaming/PolarisOffice/ETemp/2176_21307808/image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71015" y="2386330"/>
            <a:ext cx="808990" cy="399415"/>
          </a:xfrm>
          <a:prstGeom prst="rect">
            <a:avLst/>
          </a:prstGeom>
          <a:noFill/>
        </p:spPr>
      </p:pic>
      <p:pic>
        <p:nvPicPr>
          <p:cNvPr id="22" name="Picture " descr="C:/Users/itwill/AppData/Roaming/PolarisOffice/ETemp/2176_21307808/image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40000">
            <a:off x="3094990" y="2170430"/>
            <a:ext cx="535940" cy="756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81271-6355-DD60-4906-F6D0D4F3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6">
            <a:extLst>
              <a:ext uri="{FF2B5EF4-FFF2-40B4-BE49-F238E27FC236}">
                <a16:creationId xmlns:a16="http://schemas.microsoft.com/office/drawing/2014/main" id="{29E3BFC1-B663-429B-205A-F880074984B4}"/>
              </a:ext>
            </a:extLst>
          </p:cNvPr>
          <p:cNvSpPr txBox="1"/>
          <p:nvPr/>
        </p:nvSpPr>
        <p:spPr>
          <a:xfrm>
            <a:off x="660808" y="7295740"/>
            <a:ext cx="10082276" cy="773873"/>
          </a:xfrm>
          <a:prstGeom prst="roundRect">
            <a:avLst>
              <a:gd name="adj" fmla="val 50000"/>
            </a:avLst>
          </a:prstGeom>
          <a:solidFill>
            <a:srgbClr val="258DF5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리뷰 대비 부정 단어 비율</a:t>
            </a:r>
            <a:endParaRPr lang="en-US" altLang="ko-KR" sz="2800" spc="-100" dirty="0">
              <a:solidFill>
                <a:prstClr val="white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086B323-81FD-ADE8-FFBB-F8CF6561EFA6}"/>
              </a:ext>
            </a:extLst>
          </p:cNvPr>
          <p:cNvGrpSpPr/>
          <p:nvPr/>
        </p:nvGrpSpPr>
        <p:grpSpPr>
          <a:xfrm>
            <a:off x="309939" y="3927849"/>
            <a:ext cx="5242182" cy="3044451"/>
            <a:chOff x="309939" y="3927849"/>
            <a:chExt cx="5242182" cy="3044451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BEDB8F2-25D1-FB31-165F-C9000E3678C0}"/>
                </a:ext>
              </a:extLst>
            </p:cNvPr>
            <p:cNvSpPr/>
            <p:nvPr/>
          </p:nvSpPr>
          <p:spPr>
            <a:xfrm>
              <a:off x="309939" y="3927849"/>
              <a:ext cx="5242182" cy="3044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AAFA4F-70B8-8722-E0E0-086D457DB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36" y="4015689"/>
              <a:ext cx="5040376" cy="291973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A911D9-95B1-E73E-399C-D216505A6945}"/>
              </a:ext>
            </a:extLst>
          </p:cNvPr>
          <p:cNvGrpSpPr/>
          <p:nvPr/>
        </p:nvGrpSpPr>
        <p:grpSpPr>
          <a:xfrm>
            <a:off x="5883018" y="3950067"/>
            <a:ext cx="5242182" cy="3044451"/>
            <a:chOff x="5883018" y="3950067"/>
            <a:chExt cx="5242182" cy="3044451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412FA96-30CB-DB23-AC6E-8EFB8F40A8A6}"/>
                </a:ext>
              </a:extLst>
            </p:cNvPr>
            <p:cNvSpPr/>
            <p:nvPr/>
          </p:nvSpPr>
          <p:spPr>
            <a:xfrm>
              <a:off x="5883018" y="3950067"/>
              <a:ext cx="5242182" cy="3044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A9F944-106B-3325-3407-37CD116BE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9321" y="4015688"/>
              <a:ext cx="5040376" cy="2919730"/>
            </a:xfrm>
            <a:prstGeom prst="rect">
              <a:avLst/>
            </a:prstGeom>
          </p:spPr>
        </p:pic>
      </p:grp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63D6079-EE52-1051-92CE-62F3A74DCE08}"/>
              </a:ext>
            </a:extLst>
          </p:cNvPr>
          <p:cNvSpPr/>
          <p:nvPr/>
        </p:nvSpPr>
        <p:spPr>
          <a:xfrm>
            <a:off x="887027" y="3086100"/>
            <a:ext cx="4088005" cy="55916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58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포카칩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 오리지널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(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오리온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)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oulNamsan B" panose="02020503020101020101" pitchFamily="18" charset="-127"/>
              <a:ea typeface="SeoulNamsan B" panose="02020503020101020101" pitchFamily="18" charset="-127"/>
              <a:cs typeface="+mn-cs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3BCBF02-780C-A454-6AF7-3362707C406D}"/>
              </a:ext>
            </a:extLst>
          </p:cNvPr>
          <p:cNvSpPr/>
          <p:nvPr/>
        </p:nvSpPr>
        <p:spPr>
          <a:xfrm>
            <a:off x="6460106" y="3086100"/>
            <a:ext cx="4088005" cy="55916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58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포테토칩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 오리지널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(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농심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+mn-cs"/>
              </a:rPr>
              <a:t>)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oulNamsan B" panose="02020503020101020101" pitchFamily="18" charset="-127"/>
              <a:ea typeface="SeoulNamsan B" panose="02020503020101020101" pitchFamily="18" charset="-127"/>
              <a:cs typeface="+mn-cs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1E0EC60-5EBE-BBB0-B8E6-6BC333FA11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8" name="바닥글 개체 틀 27">
            <a:extLst>
              <a:ext uri="{FF2B5EF4-FFF2-40B4-BE49-F238E27FC236}">
                <a16:creationId xmlns:a16="http://schemas.microsoft.com/office/drawing/2014/main" id="{00873672-3347-F502-9384-77DF62AAE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65A2D975-057B-C434-694C-18D6F81B3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0855220"/>
              </p:ext>
            </p:extLst>
          </p:nvPr>
        </p:nvGraphicFramePr>
        <p:xfrm>
          <a:off x="11610988" y="2527113"/>
          <a:ext cx="6118901" cy="7336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C4D1A57-533B-9C6A-39B6-43FBE7D2E3CC}"/>
              </a:ext>
            </a:extLst>
          </p:cNvPr>
          <p:cNvSpPr txBox="1"/>
          <p:nvPr/>
        </p:nvSpPr>
        <p:spPr>
          <a:xfrm>
            <a:off x="591448" y="8523954"/>
            <a:ext cx="3585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1.99% </a:t>
            </a:r>
            <a:endParaRPr kumimoji="1"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2E623A-A64A-7AE7-9953-97A8AA385A2C}"/>
              </a:ext>
            </a:extLst>
          </p:cNvPr>
          <p:cNvSpPr txBox="1"/>
          <p:nvPr/>
        </p:nvSpPr>
        <p:spPr>
          <a:xfrm>
            <a:off x="7157749" y="8523954"/>
            <a:ext cx="3585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2.22%</a:t>
            </a:r>
            <a:endParaRPr kumimoji="1"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0327A8-76E5-C48E-C1F5-89A8389725AC}"/>
              </a:ext>
            </a:extLst>
          </p:cNvPr>
          <p:cNvSpPr txBox="1"/>
          <p:nvPr/>
        </p:nvSpPr>
        <p:spPr>
          <a:xfrm>
            <a:off x="3733387" y="8474303"/>
            <a:ext cx="3585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ln w="57150">
                  <a:solidFill>
                    <a:srgbClr val="258DF5"/>
                  </a:solidFill>
                </a:ln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&lt;</a:t>
            </a:r>
            <a:endParaRPr kumimoji="1" lang="ko-KR" altLang="en-US" sz="8000" dirty="0">
              <a:ln w="57150">
                <a:solidFill>
                  <a:srgbClr val="258DF5"/>
                </a:solidFill>
              </a:ln>
              <a:solidFill>
                <a:srgbClr val="258DF5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F64CB0-05BB-00E4-8EE2-DD80042C72CB}"/>
              </a:ext>
            </a:extLst>
          </p:cNvPr>
          <p:cNvSpPr txBox="1"/>
          <p:nvPr/>
        </p:nvSpPr>
        <p:spPr>
          <a:xfrm>
            <a:off x="11958024" y="9376202"/>
            <a:ext cx="1244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단위</a:t>
            </a:r>
            <a:endParaRPr kumimoji="1" lang="en-US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r>
              <a:rPr kumimoji="1" lang="en-US" altLang="ko-Kore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백만원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endParaRPr kumimoji="1" lang="ko-Kore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CC3D76B-5DE8-B0D2-DA84-E5D13665AFD0}"/>
              </a:ext>
            </a:extLst>
          </p:cNvPr>
          <p:cNvSpPr txBox="1"/>
          <p:nvPr/>
        </p:nvSpPr>
        <p:spPr>
          <a:xfrm>
            <a:off x="8318502" y="1343342"/>
            <a:ext cx="51562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ko-KR" altLang="en-US" sz="2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포카칩</a:t>
            </a:r>
            <a:r>
              <a:rPr lang="ko-KR" altLang="en-US" sz="2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en-US" altLang="ko-KR" sz="2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VS </a:t>
            </a:r>
            <a:r>
              <a:rPr lang="ko-KR" altLang="en-US" sz="2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포테토칩</a:t>
            </a:r>
            <a:endParaRPr lang="ko-KR" sz="2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61092F-C869-BD74-0250-3CD896471087}"/>
              </a:ext>
            </a:extLst>
          </p:cNvPr>
          <p:cNvSpPr txBox="1"/>
          <p:nvPr/>
        </p:nvSpPr>
        <p:spPr>
          <a:xfrm>
            <a:off x="901700" y="11938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대표상품의 인식과 매출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18D325F-0A26-F032-92DB-1200A0E7808B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3CAEFBC-8F06-A3E4-93E1-E724793B72A0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CEE8CB3-1B3C-6957-D8FF-C357B9226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462" y="8177815"/>
            <a:ext cx="2070491" cy="20157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7E5187-C1FB-5B71-13BD-606E7AB12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8101392"/>
            <a:ext cx="2168568" cy="2168568"/>
          </a:xfrm>
          <a:prstGeom prst="rect">
            <a:avLst/>
          </a:prstGeom>
        </p:spPr>
      </p:pic>
      <p:cxnSp>
        <p:nvCxnSpPr>
          <p:cNvPr id="8" name="직선 연결선[R] 5">
            <a:extLst>
              <a:ext uri="{FF2B5EF4-FFF2-40B4-BE49-F238E27FC236}">
                <a16:creationId xmlns:a16="http://schemas.microsoft.com/office/drawing/2014/main" id="{0BFABEE9-9838-3CE0-CAB7-80BDD5140CF5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FFFEDD-2FE8-DA59-F1EF-F3F5BC22EEE4}"/>
              </a:ext>
            </a:extLst>
          </p:cNvPr>
          <p:cNvSpPr txBox="1"/>
          <p:nvPr/>
        </p:nvSpPr>
        <p:spPr>
          <a:xfrm>
            <a:off x="10363200" y="9863144"/>
            <a:ext cx="923478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출처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: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“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식품산업통계정보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FIS” (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브랜드별 과자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/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초콜릿류 소매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POS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매출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B" panose="02020503020101020101" pitchFamily="18" charset="-127"/>
                <a:ea typeface="SeoulNamsan B" panose="02020503020101020101" pitchFamily="18" charset="-127"/>
              </a:rPr>
              <a:t>(2012~2024))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1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B7448-8356-2638-7976-9B31B0F5B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33AD2FA0-13C9-545D-1D12-2201E14786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18870" r="10697" b="18173"/>
          <a:stretch/>
        </p:blipFill>
        <p:spPr>
          <a:xfrm>
            <a:off x="10058400" y="7585047"/>
            <a:ext cx="1856258" cy="1487217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CE149230-7417-B899-4393-F6D1E254BBC2}"/>
              </a:ext>
            </a:extLst>
          </p:cNvPr>
          <p:cNvSpPr txBox="1"/>
          <p:nvPr/>
        </p:nvSpPr>
        <p:spPr>
          <a:xfrm>
            <a:off x="901700" y="11938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대표상품의 인식과 매출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AF02B9F-91F7-A3D0-A04B-79D97BCCAFF6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604FAF2A-2EDE-75E4-0EB6-27F4B9DAC28E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E316895-D1BF-2FBC-5E7F-302B80466098}"/>
              </a:ext>
            </a:extLst>
          </p:cNvPr>
          <p:cNvSpPr/>
          <p:nvPr/>
        </p:nvSpPr>
        <p:spPr>
          <a:xfrm>
            <a:off x="5604766" y="3009740"/>
            <a:ext cx="3071378" cy="55916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58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오예스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해태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9AAF199-B473-84BE-242E-64583D9249D9}"/>
              </a:ext>
            </a:extLst>
          </p:cNvPr>
          <p:cNvSpPr/>
          <p:nvPr/>
        </p:nvSpPr>
        <p:spPr>
          <a:xfrm>
            <a:off x="3290739" y="6515100"/>
            <a:ext cx="3071378" cy="55916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58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초코파이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오리온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ADD82EB-F87F-8E09-DDB7-D6B2E34E62C8}"/>
              </a:ext>
            </a:extLst>
          </p:cNvPr>
          <p:cNvSpPr/>
          <p:nvPr/>
        </p:nvSpPr>
        <p:spPr>
          <a:xfrm>
            <a:off x="1066388" y="3009900"/>
            <a:ext cx="3071378" cy="55916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58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몽쉘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롯데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5D99DF23-A3CE-0248-5C29-13A085E66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A4C0EAA8-BE1E-9104-D036-A6CADD30F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DD27E4E1-05C7-09DC-A661-C151EC32B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936587"/>
              </p:ext>
            </p:extLst>
          </p:nvPr>
        </p:nvGraphicFramePr>
        <p:xfrm>
          <a:off x="9529224" y="2778052"/>
          <a:ext cx="8474049" cy="3412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26A254C3-3FE8-C3AC-B548-6EC905944CD4}"/>
              </a:ext>
            </a:extLst>
          </p:cNvPr>
          <p:cNvGrpSpPr/>
          <p:nvPr/>
        </p:nvGrpSpPr>
        <p:grpSpPr>
          <a:xfrm>
            <a:off x="448244" y="3775649"/>
            <a:ext cx="4307665" cy="2663578"/>
            <a:chOff x="12192000" y="4259633"/>
            <a:chExt cx="4307665" cy="266357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D7C5078-BC9A-F122-CF3F-25684CF91358}"/>
                </a:ext>
              </a:extLst>
            </p:cNvPr>
            <p:cNvSpPr/>
            <p:nvPr/>
          </p:nvSpPr>
          <p:spPr>
            <a:xfrm>
              <a:off x="12192000" y="4259633"/>
              <a:ext cx="4307665" cy="2663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B4477DD-AC94-9D69-52CA-54682CEB0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2800" y="4384922"/>
              <a:ext cx="4165600" cy="2413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800B568-737D-F587-7EDC-4E8446D374FD}"/>
              </a:ext>
            </a:extLst>
          </p:cNvPr>
          <p:cNvGrpSpPr/>
          <p:nvPr/>
        </p:nvGrpSpPr>
        <p:grpSpPr>
          <a:xfrm>
            <a:off x="2672596" y="7230090"/>
            <a:ext cx="4307665" cy="2663578"/>
            <a:chOff x="6896100" y="4433402"/>
            <a:chExt cx="4307665" cy="2663578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E59E0C8-DEB8-C24F-EBB7-1D752A3672DF}"/>
                </a:ext>
              </a:extLst>
            </p:cNvPr>
            <p:cNvSpPr/>
            <p:nvPr/>
          </p:nvSpPr>
          <p:spPr>
            <a:xfrm>
              <a:off x="6896100" y="4433402"/>
              <a:ext cx="4307665" cy="2663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18D2791-8FEB-AC16-061F-4F47F4E9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967" y="4558691"/>
              <a:ext cx="4165600" cy="2413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B5F3E37-ADB3-F50B-444C-3F170A547D3C}"/>
              </a:ext>
            </a:extLst>
          </p:cNvPr>
          <p:cNvGrpSpPr/>
          <p:nvPr/>
        </p:nvGrpSpPr>
        <p:grpSpPr>
          <a:xfrm>
            <a:off x="4988734" y="3771900"/>
            <a:ext cx="4307665" cy="2663578"/>
            <a:chOff x="607235" y="4384922"/>
            <a:chExt cx="4307665" cy="2663578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3AA9498-8D2A-2E01-9BF3-A7FFCDB861D7}"/>
                </a:ext>
              </a:extLst>
            </p:cNvPr>
            <p:cNvSpPr/>
            <p:nvPr/>
          </p:nvSpPr>
          <p:spPr>
            <a:xfrm>
              <a:off x="607235" y="4384922"/>
              <a:ext cx="4307665" cy="2663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4B63130-5908-A877-0FA8-4A15F17F0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53" y="4513908"/>
              <a:ext cx="4086265" cy="2367044"/>
            </a:xfrm>
            <a:prstGeom prst="rect">
              <a:avLst/>
            </a:prstGeom>
          </p:spPr>
        </p:pic>
      </p:grpSp>
      <p:sp>
        <p:nvSpPr>
          <p:cNvPr id="51" name="TextBox 16">
            <a:extLst>
              <a:ext uri="{FF2B5EF4-FFF2-40B4-BE49-F238E27FC236}">
                <a16:creationId xmlns:a16="http://schemas.microsoft.com/office/drawing/2014/main" id="{74D2336F-B637-8034-D7A1-EC3EFBAE3E24}"/>
              </a:ext>
            </a:extLst>
          </p:cNvPr>
          <p:cNvSpPr txBox="1"/>
          <p:nvPr/>
        </p:nvSpPr>
        <p:spPr>
          <a:xfrm>
            <a:off x="9704254" y="6687331"/>
            <a:ext cx="8126546" cy="773873"/>
          </a:xfrm>
          <a:prstGeom prst="roundRect">
            <a:avLst>
              <a:gd name="adj" fmla="val 50000"/>
            </a:avLst>
          </a:prstGeom>
          <a:solidFill>
            <a:srgbClr val="258DF5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리뷰 대비 부정 단어 비율</a:t>
            </a:r>
            <a:endParaRPr lang="en-US" altLang="ko-KR" sz="3200" spc="-100" dirty="0">
              <a:solidFill>
                <a:prstClr val="white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7D58DF-9BFD-5F27-0983-3399740D003C}"/>
              </a:ext>
            </a:extLst>
          </p:cNvPr>
          <p:cNvSpPr txBox="1"/>
          <p:nvPr/>
        </p:nvSpPr>
        <p:spPr>
          <a:xfrm>
            <a:off x="12793340" y="9184023"/>
            <a:ext cx="22262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1.55%</a:t>
            </a:r>
            <a:endParaRPr kumimoji="1"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B349A-3723-D9B4-5A2C-8AA44D17C768}"/>
              </a:ext>
            </a:extLst>
          </p:cNvPr>
          <p:cNvSpPr txBox="1"/>
          <p:nvPr/>
        </p:nvSpPr>
        <p:spPr>
          <a:xfrm>
            <a:off x="11865212" y="9072264"/>
            <a:ext cx="1038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dirty="0">
                <a:ln w="57150">
                  <a:solidFill>
                    <a:srgbClr val="258DF5"/>
                  </a:solidFill>
                </a:ln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&lt;</a:t>
            </a:r>
            <a:endParaRPr kumimoji="1" lang="ko-KR" altLang="en-US" sz="7200" dirty="0">
              <a:ln w="57150">
                <a:solidFill>
                  <a:srgbClr val="258DF5"/>
                </a:solidFill>
              </a:ln>
              <a:solidFill>
                <a:srgbClr val="258DF5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39D8B2-5EE0-336E-2BC2-BEDEB243FBE3}"/>
              </a:ext>
            </a:extLst>
          </p:cNvPr>
          <p:cNvSpPr txBox="1"/>
          <p:nvPr/>
        </p:nvSpPr>
        <p:spPr>
          <a:xfrm>
            <a:off x="15703118" y="9168026"/>
            <a:ext cx="22262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1.57%</a:t>
            </a:r>
            <a:endParaRPr kumimoji="1"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3EC528-804D-89D5-D38E-AD9E31234403}"/>
              </a:ext>
            </a:extLst>
          </p:cNvPr>
          <p:cNvSpPr txBox="1"/>
          <p:nvPr/>
        </p:nvSpPr>
        <p:spPr>
          <a:xfrm>
            <a:off x="9829800" y="9168026"/>
            <a:ext cx="22262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1.35%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C43EDD-BA75-A2E7-B422-09538524ACD3}"/>
              </a:ext>
            </a:extLst>
          </p:cNvPr>
          <p:cNvSpPr txBox="1"/>
          <p:nvPr/>
        </p:nvSpPr>
        <p:spPr>
          <a:xfrm>
            <a:off x="14893846" y="9045523"/>
            <a:ext cx="1038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dirty="0">
                <a:ln w="57150">
                  <a:solidFill>
                    <a:srgbClr val="258DF5"/>
                  </a:solidFill>
                </a:ln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&lt;</a:t>
            </a:r>
            <a:endParaRPr kumimoji="1" lang="ko-KR" altLang="en-US" sz="7200" dirty="0">
              <a:ln w="57150">
                <a:solidFill>
                  <a:srgbClr val="258DF5"/>
                </a:solidFill>
              </a:ln>
              <a:solidFill>
                <a:srgbClr val="258DF5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A30145A-6CB0-1A4A-AE72-E52737823A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3" b="10591"/>
          <a:stretch/>
        </p:blipFill>
        <p:spPr>
          <a:xfrm>
            <a:off x="12926542" y="7671140"/>
            <a:ext cx="1856258" cy="141645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701F401-E162-7BF8-577F-250542065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4" t="14825" r="9910" b="18394"/>
          <a:stretch/>
        </p:blipFill>
        <p:spPr>
          <a:xfrm>
            <a:off x="15859132" y="7617451"/>
            <a:ext cx="1743068" cy="1467589"/>
          </a:xfrm>
          <a:prstGeom prst="rect">
            <a:avLst/>
          </a:prstGeom>
        </p:spPr>
      </p:pic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2068434C-BDED-05A5-B1AC-78A9FBCE9F44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2EAE8745-A675-F271-E572-AB657F48DB18}"/>
              </a:ext>
            </a:extLst>
          </p:cNvPr>
          <p:cNvSpPr txBox="1"/>
          <p:nvPr/>
        </p:nvSpPr>
        <p:spPr>
          <a:xfrm>
            <a:off x="8318502" y="1343342"/>
            <a:ext cx="51562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ko-KR" altLang="en-US" sz="2500" u="none" strike="noStrike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몽쉘</a:t>
            </a:r>
            <a:r>
              <a:rPr lang="ko-KR" altLang="en-US" sz="2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en-US" altLang="ko-KR" sz="2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VS </a:t>
            </a:r>
            <a:r>
              <a:rPr lang="ko-KR" altLang="en-US" sz="2500" u="none" strike="noStrike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오예스</a:t>
            </a:r>
            <a:r>
              <a:rPr lang="ko-KR" altLang="en-US" sz="2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en-US" altLang="ko-KR" sz="2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VS </a:t>
            </a:r>
            <a:r>
              <a:rPr lang="ko-KR" altLang="en-US" sz="2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초코파이</a:t>
            </a:r>
            <a:endParaRPr lang="ko-KR" sz="2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EEA15-0314-150E-B308-49652A1B827E}"/>
              </a:ext>
            </a:extLst>
          </p:cNvPr>
          <p:cNvSpPr txBox="1"/>
          <p:nvPr/>
        </p:nvSpPr>
        <p:spPr>
          <a:xfrm>
            <a:off x="9522136" y="6198034"/>
            <a:ext cx="923478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출처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: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“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식품산업통계정보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FIS” (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브랜드별 과자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/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초콜릿류 소매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POS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매출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B" panose="02020503020101020101" pitchFamily="18" charset="-127"/>
                <a:ea typeface="SeoulNamsan B" panose="02020503020101020101" pitchFamily="18" charset="-127"/>
              </a:rPr>
              <a:t>(2012~2024))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60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DD9A3-E089-3AC9-6343-A5CCD40C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>
            <a:extLst>
              <a:ext uri="{FF2B5EF4-FFF2-40B4-BE49-F238E27FC236}">
                <a16:creationId xmlns:a16="http://schemas.microsoft.com/office/drawing/2014/main" id="{DAA8C5CD-646C-B7BE-D5C0-4B1D606D0FF2}"/>
              </a:ext>
            </a:extLst>
          </p:cNvPr>
          <p:cNvSpPr txBox="1">
            <a:spLocks/>
          </p:cNvSpPr>
          <p:nvPr/>
        </p:nvSpPr>
        <p:spPr>
          <a:xfrm>
            <a:off x="771525" y="3114675"/>
            <a:ext cx="13030835" cy="346138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>
              <a:lnSpc>
                <a:spcPct val="114999"/>
              </a:lnSpc>
              <a:buFontTx/>
              <a:buNone/>
            </a:pPr>
            <a:r>
              <a:rPr lang="ko-KR" altLang="en-US" sz="8800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스낵 시장의 현 상황 분석</a:t>
            </a:r>
          </a:p>
          <a:p>
            <a:pPr marL="0" indent="0">
              <a:lnSpc>
                <a:spcPct val="114999"/>
              </a:lnSpc>
              <a:buFontTx/>
              <a:buNone/>
            </a:pPr>
            <a:r>
              <a:rPr lang="ko-KR" altLang="en-US" sz="7200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- 트렌드 상품과 매출</a:t>
            </a:r>
            <a:endParaRPr lang="ko-KR" altLang="en-US" sz="8800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charset="0"/>
            </a:endParaRPr>
          </a:p>
        </p:txBody>
      </p:sp>
      <p:cxnSp>
        <p:nvCxnSpPr>
          <p:cNvPr id="16" name="Rect 0">
            <a:extLst>
              <a:ext uri="{FF2B5EF4-FFF2-40B4-BE49-F238E27FC236}">
                <a16:creationId xmlns:a16="http://schemas.microsoft.com/office/drawing/2014/main" id="{C03FFE43-66EC-DAFC-653B-BF678E6FEA5B}"/>
              </a:ext>
            </a:extLst>
          </p:cNvPr>
          <p:cNvCxnSpPr>
            <a:cxnSpLocks/>
          </p:cNvCxnSpPr>
          <p:nvPr/>
        </p:nvCxnSpPr>
        <p:spPr>
          <a:xfrm>
            <a:off x="-27305" y="3162300"/>
            <a:ext cx="13382625" cy="635"/>
          </a:xfrm>
          <a:prstGeom prst="line">
            <a:avLst/>
          </a:prstGeom>
          <a:ln w="7620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" descr="C:/Users/itwill/AppData/Roaming/PolarisOffice/ETemp/2176_21307808/image2.png">
            <a:extLst>
              <a:ext uri="{FF2B5EF4-FFF2-40B4-BE49-F238E27FC236}">
                <a16:creationId xmlns:a16="http://schemas.microsoft.com/office/drawing/2014/main" id="{EF51A6EC-0D8B-5D12-3F0B-94CA21C614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258060"/>
            <a:ext cx="630555" cy="535940"/>
          </a:xfrm>
          <a:prstGeom prst="rect">
            <a:avLst/>
          </a:prstGeom>
          <a:noFill/>
        </p:spPr>
      </p:pic>
      <p:pic>
        <p:nvPicPr>
          <p:cNvPr id="19" name="Picture " descr="C:/Users/itwill/AppData/Roaming/PolarisOffice/ETemp/2176_21307808/image3.png">
            <a:extLst>
              <a:ext uri="{FF2B5EF4-FFF2-40B4-BE49-F238E27FC236}">
                <a16:creationId xmlns:a16="http://schemas.microsoft.com/office/drawing/2014/main" id="{29FF176D-228E-95A3-08E2-ADDC13F108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2181860"/>
            <a:ext cx="693420" cy="682625"/>
          </a:xfrm>
          <a:prstGeom prst="rect">
            <a:avLst/>
          </a:prstGeom>
          <a:noFill/>
        </p:spPr>
      </p:pic>
      <p:pic>
        <p:nvPicPr>
          <p:cNvPr id="20" name="Picture " descr="C:/Users/itwill/AppData/Roaming/PolarisOffice/ETemp/2176_21307808/image4.png">
            <a:extLst>
              <a:ext uri="{FF2B5EF4-FFF2-40B4-BE49-F238E27FC236}">
                <a16:creationId xmlns:a16="http://schemas.microsoft.com/office/drawing/2014/main" id="{DD42B06F-72EE-8144-81AC-548B9EBAC2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71015" y="2386330"/>
            <a:ext cx="808990" cy="399415"/>
          </a:xfrm>
          <a:prstGeom prst="rect">
            <a:avLst/>
          </a:prstGeom>
          <a:noFill/>
        </p:spPr>
      </p:pic>
      <p:pic>
        <p:nvPicPr>
          <p:cNvPr id="22" name="Picture " descr="C:/Users/itwill/AppData/Roaming/PolarisOffice/ETemp/2176_21307808/image5.png">
            <a:extLst>
              <a:ext uri="{FF2B5EF4-FFF2-40B4-BE49-F238E27FC236}">
                <a16:creationId xmlns:a16="http://schemas.microsoft.com/office/drawing/2014/main" id="{D373D074-5406-9490-1E64-7188EC1CF6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40000">
            <a:off x="3094990" y="2170430"/>
            <a:ext cx="535940" cy="75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755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2A007-AAF8-AD40-CA60-13882C08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>
            <a:extLst>
              <a:ext uri="{FF2B5EF4-FFF2-40B4-BE49-F238E27FC236}">
                <a16:creationId xmlns:a16="http://schemas.microsoft.com/office/drawing/2014/main" id="{58C89619-90E3-69F8-F4D6-F35BEB8F12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27AD00B7-5BD9-6EA9-6CE6-C67F2C4E670C}"/>
              </a:ext>
            </a:extLst>
          </p:cNvPr>
          <p:cNvSpPr txBox="1"/>
          <p:nvPr/>
        </p:nvSpPr>
        <p:spPr>
          <a:xfrm>
            <a:off x="927100" y="2066968"/>
            <a:ext cx="51562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endParaRPr lang="ko-KR" sz="2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4886BB7-E6A4-43A5-6943-60BF8372055D}"/>
              </a:ext>
            </a:extLst>
          </p:cNvPr>
          <p:cNvSpPr txBox="1"/>
          <p:nvPr/>
        </p:nvSpPr>
        <p:spPr>
          <a:xfrm>
            <a:off x="9271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트렌드 상품과 매출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46AFF21-E18C-2D28-2493-A51DAF726431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F29ED0A-9B7F-77A6-EA47-9F39D8DB3219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6B05EED-6490-3A5D-2742-B0CA90638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8" name="바닥글 개체 틀 27">
            <a:extLst>
              <a:ext uri="{FF2B5EF4-FFF2-40B4-BE49-F238E27FC236}">
                <a16:creationId xmlns:a16="http://schemas.microsoft.com/office/drawing/2014/main" id="{D6B2F3DC-BD19-F1D9-070E-B7735F31E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cxnSp>
        <p:nvCxnSpPr>
          <p:cNvPr id="4" name="직선 연결선[R] 5">
            <a:extLst>
              <a:ext uri="{FF2B5EF4-FFF2-40B4-BE49-F238E27FC236}">
                <a16:creationId xmlns:a16="http://schemas.microsoft.com/office/drawing/2014/main" id="{D9C04F33-B273-51D9-E79B-F9B6EEC3C8E3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DF2162A5-5696-4609-F34A-6AE89562EE55}"/>
              </a:ext>
            </a:extLst>
          </p:cNvPr>
          <p:cNvSpPr txBox="1"/>
          <p:nvPr/>
        </p:nvSpPr>
        <p:spPr>
          <a:xfrm>
            <a:off x="8318501" y="1152529"/>
            <a:ext cx="9306599" cy="9778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ko-KR" altLang="en-US" sz="22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과자류 </a:t>
            </a:r>
            <a:r>
              <a:rPr lang="ko-KR" altLang="en-US" sz="22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트렌드별</a:t>
            </a:r>
            <a:r>
              <a:rPr lang="ko-KR" altLang="en-US" sz="22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동조성 데이터 분석 결과 </a:t>
            </a:r>
            <a:endParaRPr lang="en-US" altLang="ko-KR" sz="2200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22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다양하고 새로운 맛을 낸 제품을 구입하고자 하는 비율이 다른 항목에 비해 높았음</a:t>
            </a:r>
            <a:r>
              <a:rPr lang="en-US" altLang="ko-KR" sz="22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862879-BABC-A967-BD9E-C3B5046B3BD0}"/>
              </a:ext>
            </a:extLst>
          </p:cNvPr>
          <p:cNvGrpSpPr/>
          <p:nvPr/>
        </p:nvGrpSpPr>
        <p:grpSpPr>
          <a:xfrm>
            <a:off x="660806" y="3043610"/>
            <a:ext cx="16964293" cy="6932980"/>
            <a:chOff x="844923" y="8035018"/>
            <a:chExt cx="10516854" cy="7900452"/>
          </a:xfrm>
        </p:grpSpPr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B35EDFFE-F684-397A-CE16-EA31AF16C5B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34991836"/>
                </p:ext>
              </p:extLst>
            </p:nvPr>
          </p:nvGraphicFramePr>
          <p:xfrm>
            <a:off x="844923" y="8035018"/>
            <a:ext cx="10516854" cy="73295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68255B-7773-78EF-5627-E6DA214EDDEE}"/>
                </a:ext>
              </a:extLst>
            </p:cNvPr>
            <p:cNvSpPr txBox="1"/>
            <p:nvPr/>
          </p:nvSpPr>
          <p:spPr>
            <a:xfrm>
              <a:off x="1387296" y="15584744"/>
              <a:ext cx="9220200" cy="3507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ko-KR" altLang="en-US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출처</a:t>
              </a:r>
              <a:r>
                <a:rPr kumimoji="1"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:</a:t>
              </a:r>
              <a:r>
                <a:rPr kumimoji="1" lang="ko-KR" altLang="en-US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 </a:t>
              </a:r>
              <a:r>
                <a:rPr kumimoji="1"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“</a:t>
              </a:r>
              <a:r>
                <a:rPr kumimoji="1" lang="en-US" altLang="ko-KR" sz="1400" dirty="0" err="1">
                  <a:latin typeface="SeoulNamsan B" panose="02020503020101020101" pitchFamily="18" charset="-127"/>
                  <a:ea typeface="SeoulNamsan B" panose="02020503020101020101" pitchFamily="18" charset="-127"/>
                </a:rPr>
                <a:t>KOSIS</a:t>
              </a:r>
              <a:r>
                <a:rPr kumimoji="1"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 </a:t>
              </a:r>
              <a:r>
                <a:rPr kumimoji="1" lang="ko-KR" altLang="en-US" sz="1400" dirty="0" err="1">
                  <a:latin typeface="SeoulNamsan B" panose="02020503020101020101" pitchFamily="18" charset="-127"/>
                  <a:ea typeface="SeoulNamsan B" panose="02020503020101020101" pitchFamily="18" charset="-127"/>
                </a:rPr>
                <a:t>국가통계포털</a:t>
              </a:r>
              <a:r>
                <a:rPr kumimoji="1"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”(</a:t>
              </a:r>
              <a:r>
                <a:rPr lang="ko-KR" altLang="en-US" sz="1400" dirty="0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rPr>
                <a:t>식품소비</a:t>
              </a:r>
              <a:r>
                <a:rPr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 </a:t>
              </a:r>
              <a:r>
                <a:rPr lang="ko-KR" altLang="en-US" sz="1400" dirty="0" err="1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rPr>
                <a:t>트렌드별</a:t>
              </a:r>
              <a:r>
                <a:rPr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 </a:t>
              </a:r>
              <a:r>
                <a:rPr lang="ko-KR" altLang="en-US" sz="1400" dirty="0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rPr>
                <a:t>동조성</a:t>
              </a:r>
              <a:r>
                <a:rPr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 </a:t>
              </a:r>
              <a:r>
                <a:rPr lang="ko-KR" altLang="en-US" sz="1400" dirty="0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rPr>
                <a:t>과자</a:t>
              </a:r>
              <a:r>
                <a:rPr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 </a:t>
              </a:r>
              <a:r>
                <a:rPr lang="ko-KR" altLang="en-US" sz="1400" dirty="0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rPr>
                <a:t>초콜릿</a:t>
              </a:r>
              <a:r>
                <a:rPr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 </a:t>
              </a:r>
              <a:r>
                <a:rPr lang="ko-KR" altLang="en-US" sz="1400" dirty="0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rPr>
                <a:t>코코아</a:t>
              </a:r>
              <a:r>
                <a:rPr lang="en-US" altLang="ko-KR" sz="1400" dirty="0">
                  <a:latin typeface="SeoulNamsan B" panose="02020503020101020101" pitchFamily="18" charset="-127"/>
                  <a:ea typeface="SeoulNamsan B" panose="02020503020101020101" pitchFamily="18" charset="-127"/>
                </a:rPr>
                <a:t> </a:t>
              </a:r>
              <a:r>
                <a:rPr lang="ko-KR" altLang="en-US" sz="1400" dirty="0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rPr>
                <a:t>제품</a:t>
              </a:r>
              <a:r>
                <a:rPr lang="en-US" altLang="ko-KR" sz="1400" dirty="0">
                  <a:effectLst/>
                  <a:latin typeface="SeoulNamsan B" panose="02020503020101020101" pitchFamily="18" charset="-127"/>
                  <a:ea typeface="SeoulNamsan B" panose="02020503020101020101" pitchFamily="18" charset="-127"/>
                </a:rPr>
                <a:t>(2018~2023))</a:t>
              </a:r>
              <a:endParaRPr lang="ko-KR" altLang="en-US" sz="1400" dirty="0">
                <a:effectLst/>
                <a:latin typeface="SeoulNamsan B" panose="02020503020101020101" pitchFamily="18" charset="-127"/>
                <a:ea typeface="SeoulNamsan B" panose="02020503020101020101" pitchFamily="18" charset="-127"/>
              </a:endParaRPr>
            </a:p>
          </p:txBody>
        </p:sp>
      </p:grp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E52CBC8-C04D-2695-7C1B-F2BF76797289}"/>
              </a:ext>
            </a:extLst>
          </p:cNvPr>
          <p:cNvSpPr/>
          <p:nvPr/>
        </p:nvSpPr>
        <p:spPr>
          <a:xfrm>
            <a:off x="1222289" y="2781300"/>
            <a:ext cx="6194511" cy="67672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258D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과자류 </a:t>
            </a:r>
            <a:r>
              <a:rPr kumimoji="1"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트렌드별</a:t>
            </a:r>
            <a:r>
              <a:rPr kumimoji="1"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동조성</a:t>
            </a:r>
          </a:p>
        </p:txBody>
      </p:sp>
    </p:spTree>
    <p:extLst>
      <p:ext uri="{BB962C8B-B14F-4D97-AF65-F5344CB8AC3E}">
        <p14:creationId xmlns:p14="http://schemas.microsoft.com/office/powerpoint/2010/main" val="60798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E474E-0E18-1737-8C2E-B471915D2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>
            <a:extLst>
              <a:ext uri="{FF2B5EF4-FFF2-40B4-BE49-F238E27FC236}">
                <a16:creationId xmlns:a16="http://schemas.microsoft.com/office/drawing/2014/main" id="{913D507B-44C9-E578-6126-5D1873419E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473481C-7A58-9588-C035-8AB9B8121DC4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3A5FEF3-B549-D6F6-F984-361EA8C6B54C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F5DEAFDC-3E87-05FB-198E-844A2A7C6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8" name="직선 연결선[R] 5">
            <a:extLst>
              <a:ext uri="{FF2B5EF4-FFF2-40B4-BE49-F238E27FC236}">
                <a16:creationId xmlns:a16="http://schemas.microsoft.com/office/drawing/2014/main" id="{8E62A7E5-F3D1-0AA8-F109-80BFACE7A635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C5D434-DAB7-EA8E-08D6-1ED69A4D7AB9}"/>
              </a:ext>
            </a:extLst>
          </p:cNvPr>
          <p:cNvGrpSpPr/>
          <p:nvPr/>
        </p:nvGrpSpPr>
        <p:grpSpPr>
          <a:xfrm>
            <a:off x="-856369" y="5863506"/>
            <a:ext cx="6617317" cy="3967954"/>
            <a:chOff x="625636" y="7005454"/>
            <a:chExt cx="6784814" cy="42098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180B540-466B-757B-7F84-08E2F8EC9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8350" y="7005454"/>
              <a:ext cx="5372100" cy="3962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8F47B8-7FA4-6390-9A75-C1EE72DB85F7}"/>
                </a:ext>
              </a:extLst>
            </p:cNvPr>
            <p:cNvSpPr txBox="1"/>
            <p:nvPr/>
          </p:nvSpPr>
          <p:spPr>
            <a:xfrm>
              <a:off x="625636" y="10999814"/>
              <a:ext cx="61659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https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://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www.meconomynews.com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news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articleView.html?idxno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=56170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F54011-E841-C875-89A8-0C3574985A60}"/>
              </a:ext>
            </a:extLst>
          </p:cNvPr>
          <p:cNvGrpSpPr/>
          <p:nvPr/>
        </p:nvGrpSpPr>
        <p:grpSpPr>
          <a:xfrm>
            <a:off x="-152400" y="2523923"/>
            <a:ext cx="7630385" cy="3081209"/>
            <a:chOff x="33014" y="3072029"/>
            <a:chExt cx="8577586" cy="312082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A8F2613-0784-78B4-1CD3-51D04E514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336968"/>
              <a:ext cx="7772400" cy="285588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888588-259C-C555-DF82-7C7F901CC65A}"/>
                </a:ext>
              </a:extLst>
            </p:cNvPr>
            <p:cNvSpPr txBox="1"/>
            <p:nvPr/>
          </p:nvSpPr>
          <p:spPr>
            <a:xfrm>
              <a:off x="33014" y="3072029"/>
              <a:ext cx="5672104" cy="2606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</a:rPr>
                <a:t>https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</a:rPr>
                <a:t>://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</a:rPr>
                <a:t>news.heraldcorp.com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</a:rPr>
                <a:t>view.php?ud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</a:rPr>
                <a:t>=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</a:rPr>
                <a:t>20141230000069&amp;pos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</a:rPr>
                <a:t>=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</a:rPr>
                <a:t>naver</a:t>
              </a:r>
              <a:endParaRPr lang="ko-KR" altLang="en-US" sz="8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68497A-DE02-CC41-4397-0758B93F9FA4}"/>
              </a:ext>
            </a:extLst>
          </p:cNvPr>
          <p:cNvGrpSpPr/>
          <p:nvPr/>
        </p:nvGrpSpPr>
        <p:grpSpPr>
          <a:xfrm>
            <a:off x="6072468" y="2442100"/>
            <a:ext cx="6552172" cy="3721701"/>
            <a:chOff x="8269062" y="5081040"/>
            <a:chExt cx="10552338" cy="59938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79F50D3-B062-0EA4-FAE2-B927F22E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9000" y="5458326"/>
              <a:ext cx="7772400" cy="56165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FA8F1A-76BF-BEE0-6AB0-793E03DE2DF8}"/>
                </a:ext>
              </a:extLst>
            </p:cNvPr>
            <p:cNvSpPr txBox="1"/>
            <p:nvPr/>
          </p:nvSpPr>
          <p:spPr>
            <a:xfrm>
              <a:off x="8269062" y="5081040"/>
              <a:ext cx="9415461" cy="346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https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://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www.sportsseoul.com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news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read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/530701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8C7B7F-ACA6-097F-6015-29449E7B8E04}"/>
              </a:ext>
            </a:extLst>
          </p:cNvPr>
          <p:cNvGrpSpPr/>
          <p:nvPr/>
        </p:nvGrpSpPr>
        <p:grpSpPr>
          <a:xfrm>
            <a:off x="5914823" y="5846352"/>
            <a:ext cx="5896177" cy="4183398"/>
            <a:chOff x="2157333" y="-6341741"/>
            <a:chExt cx="8632593" cy="612491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8F9EDCC-AEDC-B4AC-DF31-48330A5C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7333" y="-6341741"/>
              <a:ext cx="7772400" cy="575808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DC8961-7FC3-BAA9-3F93-764441A5A43F}"/>
                </a:ext>
              </a:extLst>
            </p:cNvPr>
            <p:cNvSpPr txBox="1"/>
            <p:nvPr/>
          </p:nvSpPr>
          <p:spPr>
            <a:xfrm>
              <a:off x="4550608" y="-532260"/>
              <a:ext cx="6239318" cy="315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https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://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www.newscape.co.kr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news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articleView.html?idxno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=105722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9494B43-7530-3548-15E9-2DE255FA8528}"/>
              </a:ext>
            </a:extLst>
          </p:cNvPr>
          <p:cNvGrpSpPr/>
          <p:nvPr/>
        </p:nvGrpSpPr>
        <p:grpSpPr>
          <a:xfrm>
            <a:off x="11435765" y="3314700"/>
            <a:ext cx="7155293" cy="6122347"/>
            <a:chOff x="9143999" y="3079751"/>
            <a:chExt cx="7155293" cy="61223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9FB973-7A45-8568-14BA-2093DAB10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9633"/>
            <a:stretch/>
          </p:blipFill>
          <p:spPr>
            <a:xfrm>
              <a:off x="9143999" y="3079751"/>
              <a:ext cx="6354493" cy="590690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AC97FC-CF78-97BF-86DA-49BF0D9106A2}"/>
                </a:ext>
              </a:extLst>
            </p:cNvPr>
            <p:cNvSpPr txBox="1"/>
            <p:nvPr/>
          </p:nvSpPr>
          <p:spPr>
            <a:xfrm>
              <a:off x="12037756" y="8986654"/>
              <a:ext cx="426153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https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://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www.inthenews.co.kr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news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article.html?no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=58243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5F9532-EFF0-41F1-6159-0A5583BC9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111" y="3345574"/>
            <a:ext cx="2492714" cy="14644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8">
            <a:extLst>
              <a:ext uri="{FF2B5EF4-FFF2-40B4-BE49-F238E27FC236}">
                <a16:creationId xmlns:a16="http://schemas.microsoft.com/office/drawing/2014/main" id="{CDB23ABB-43B7-0AAE-A5B7-FDE1F5EEB47C}"/>
              </a:ext>
            </a:extLst>
          </p:cNvPr>
          <p:cNvSpPr txBox="1"/>
          <p:nvPr/>
        </p:nvSpPr>
        <p:spPr>
          <a:xfrm>
            <a:off x="9271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트렌드 상품과 매출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35" name="바닥글 개체 틀 34">
            <a:extLst>
              <a:ext uri="{FF2B5EF4-FFF2-40B4-BE49-F238E27FC236}">
                <a16:creationId xmlns:a16="http://schemas.microsoft.com/office/drawing/2014/main" id="{7DB8550D-1411-8A42-DD42-1BF0192FD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</p:spTree>
    <p:extLst>
      <p:ext uri="{BB962C8B-B14F-4D97-AF65-F5344CB8AC3E}">
        <p14:creationId xmlns:p14="http://schemas.microsoft.com/office/powerpoint/2010/main" val="4011884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64E81-71E5-3068-CA39-9A7A5EA69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CB53AAB3-5B95-D6A7-ACD7-BC268DE89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994564"/>
              </p:ext>
            </p:extLst>
          </p:nvPr>
        </p:nvGraphicFramePr>
        <p:xfrm>
          <a:off x="866507" y="3032948"/>
          <a:ext cx="15897493" cy="6807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Group 18">
            <a:extLst>
              <a:ext uri="{FF2B5EF4-FFF2-40B4-BE49-F238E27FC236}">
                <a16:creationId xmlns:a16="http://schemas.microsoft.com/office/drawing/2014/main" id="{91DF85FF-DF38-07CE-582D-05046AB656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">
            <a:extLst>
              <a:ext uri="{FF2B5EF4-FFF2-40B4-BE49-F238E27FC236}">
                <a16:creationId xmlns:a16="http://schemas.microsoft.com/office/drawing/2014/main" id="{17F9D1B9-3F37-CDF9-9421-F70D3011D45F}"/>
              </a:ext>
            </a:extLst>
          </p:cNvPr>
          <p:cNvSpPr txBox="1"/>
          <p:nvPr/>
        </p:nvSpPr>
        <p:spPr>
          <a:xfrm>
            <a:off x="8080723" y="1327150"/>
            <a:ext cx="5743001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ko-KR" altLang="en-US" sz="2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브랜드별 스낵과자 총 매출</a:t>
            </a:r>
            <a:r>
              <a:rPr lang="en-US" altLang="ko-KR" sz="2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(2012~2024)</a:t>
            </a:r>
            <a:endParaRPr lang="ko-KR" sz="2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EA153D1F-22DC-9091-74C3-B86855740F13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D470B97F-2C97-C8C1-5800-921B702A40C8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2684E393-1A6C-2B33-D57A-0042B5A298A2}"/>
                  </a:ext>
                </a:extLst>
              </p14:cNvPr>
              <p14:cNvContentPartPr/>
              <p14:nvPr/>
            </p14:nvContentPartPr>
            <p14:xfrm>
              <a:off x="3115158" y="-1951795"/>
              <a:ext cx="360" cy="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2684E393-1A6C-2B33-D57A-0042B5A298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6158" y="-196079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7D43881D-D20D-CE4E-337A-B44330EA1509}"/>
              </a:ext>
            </a:extLst>
          </p:cNvPr>
          <p:cNvSpPr txBox="1"/>
          <p:nvPr/>
        </p:nvSpPr>
        <p:spPr>
          <a:xfrm>
            <a:off x="535262" y="9087955"/>
            <a:ext cx="12361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단위</a:t>
            </a:r>
            <a:endParaRPr kumimoji="1" lang="en-US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r>
              <a:rPr kumimoji="1" lang="en-US" altLang="ko-Kore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(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백만원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)</a:t>
            </a:r>
            <a:endParaRPr kumimoji="1" lang="ko-Kore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36B0649-2FB6-9ED8-0D69-DBECB3C024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E971E9AA-C994-CA35-6159-A37E6DF974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D869E0D-FCD0-5BD2-FDEE-9299E4ED5B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4"/>
          <a:stretch/>
        </p:blipFill>
        <p:spPr>
          <a:xfrm>
            <a:off x="2146951" y="6059943"/>
            <a:ext cx="1817448" cy="222123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67BB0A9-8ACA-884A-D8AE-AAA11E892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42"/>
          <a:stretch/>
        </p:blipFill>
        <p:spPr>
          <a:xfrm>
            <a:off x="2891171" y="2419197"/>
            <a:ext cx="1667229" cy="2325783"/>
          </a:xfrm>
          <a:prstGeom prst="rect">
            <a:avLst/>
          </a:prstGeom>
        </p:spPr>
      </p:pic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AE265FD1-30D6-E3FA-35A2-30DFBE473999}"/>
              </a:ext>
            </a:extLst>
          </p:cNvPr>
          <p:cNvSpPr/>
          <p:nvPr/>
        </p:nvSpPr>
        <p:spPr>
          <a:xfrm rot="5400000">
            <a:off x="3779628" y="6993820"/>
            <a:ext cx="381000" cy="542583"/>
          </a:xfrm>
          <a:prstGeom prst="downArrow">
            <a:avLst/>
          </a:prstGeom>
          <a:solidFill>
            <a:srgbClr val="FFD0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CD35B5-2AE2-30A1-64D2-A2CFF645761A}"/>
              </a:ext>
            </a:extLst>
          </p:cNvPr>
          <p:cNvSpPr/>
          <p:nvPr/>
        </p:nvSpPr>
        <p:spPr>
          <a:xfrm rot="18893446">
            <a:off x="4131892" y="4386266"/>
            <a:ext cx="1580286" cy="631218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0200190-6453-0DDB-E59C-C694E33BFCA1}"/>
              </a:ext>
            </a:extLst>
          </p:cNvPr>
          <p:cNvSpPr/>
          <p:nvPr/>
        </p:nvSpPr>
        <p:spPr>
          <a:xfrm rot="18413063">
            <a:off x="3444527" y="7547848"/>
            <a:ext cx="2440687" cy="79434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598D1CC-DAEA-C5E2-AE2E-FA16A00544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88" y="5385418"/>
            <a:ext cx="1492525" cy="196374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81A6199D-A18E-093A-7E1C-0E861233999C}"/>
              </a:ext>
            </a:extLst>
          </p:cNvPr>
          <p:cNvSpPr/>
          <p:nvPr/>
        </p:nvSpPr>
        <p:spPr>
          <a:xfrm rot="19073364">
            <a:off x="6974000" y="5548370"/>
            <a:ext cx="1441328" cy="673576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5692DFD1-CAB3-E42B-BEDD-BE816C1AC1D7}"/>
              </a:ext>
            </a:extLst>
          </p:cNvPr>
          <p:cNvSpPr/>
          <p:nvPr/>
        </p:nvSpPr>
        <p:spPr>
          <a:xfrm rot="16200000">
            <a:off x="8234194" y="5973817"/>
            <a:ext cx="381000" cy="542587"/>
          </a:xfrm>
          <a:prstGeom prst="downArrow">
            <a:avLst/>
          </a:prstGeom>
          <a:solidFill>
            <a:srgbClr val="FFD0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7354F4F-3E4D-F9C2-0D2F-57D4F2031C9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443" y="4417328"/>
            <a:ext cx="1989328" cy="1963739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716C7DE-766B-A6E1-8DCC-1AACFB0F0CF0}"/>
              </a:ext>
            </a:extLst>
          </p:cNvPr>
          <p:cNvSpPr/>
          <p:nvPr/>
        </p:nvSpPr>
        <p:spPr>
          <a:xfrm rot="19073364">
            <a:off x="10417592" y="3806717"/>
            <a:ext cx="1328279" cy="673576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위로 굽은 화살표[B] 44">
            <a:extLst>
              <a:ext uri="{FF2B5EF4-FFF2-40B4-BE49-F238E27FC236}">
                <a16:creationId xmlns:a16="http://schemas.microsoft.com/office/drawing/2014/main" id="{23C52625-448A-6BFC-41BD-696FCEE94A75}"/>
              </a:ext>
            </a:extLst>
          </p:cNvPr>
          <p:cNvSpPr/>
          <p:nvPr/>
        </p:nvSpPr>
        <p:spPr>
          <a:xfrm rot="5400000">
            <a:off x="11123395" y="4707166"/>
            <a:ext cx="510438" cy="499857"/>
          </a:xfrm>
          <a:prstGeom prst="bentUpArrow">
            <a:avLst>
              <a:gd name="adj1" fmla="val 30884"/>
              <a:gd name="adj2" fmla="val 25000"/>
              <a:gd name="adj3" fmla="val 33106"/>
            </a:avLst>
          </a:prstGeom>
          <a:solidFill>
            <a:srgbClr val="FFD0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019F40-D1DF-5D3B-0115-831EC462F763}"/>
              </a:ext>
            </a:extLst>
          </p:cNvPr>
          <p:cNvGrpSpPr/>
          <p:nvPr/>
        </p:nvGrpSpPr>
        <p:grpSpPr>
          <a:xfrm>
            <a:off x="15157878" y="2884598"/>
            <a:ext cx="3017520" cy="2181124"/>
            <a:chOff x="11811000" y="2899286"/>
            <a:chExt cx="3238487" cy="22776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EC2AD33-9203-4DE4-7667-1EA9308ED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3" r="14853"/>
            <a:stretch/>
          </p:blipFill>
          <p:spPr>
            <a:xfrm>
              <a:off x="11811000" y="2899286"/>
              <a:ext cx="1709411" cy="227760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00CEDF-EB27-FE57-B160-4BDED4570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03" t="15315" r="17843" b="14131"/>
            <a:stretch/>
          </p:blipFill>
          <p:spPr>
            <a:xfrm>
              <a:off x="13314364" y="3054199"/>
              <a:ext cx="1735123" cy="1936901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C3521BB1-D5B2-AD6C-CD48-608822E369C5}"/>
              </a:ext>
            </a:extLst>
          </p:cNvPr>
          <p:cNvSpPr/>
          <p:nvPr/>
        </p:nvSpPr>
        <p:spPr>
          <a:xfrm rot="19073364">
            <a:off x="13523816" y="3232040"/>
            <a:ext cx="1614083" cy="70063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F6C1FD2A-5EAC-8B59-C8BC-E4E4F5FD23E0}"/>
              </a:ext>
            </a:extLst>
          </p:cNvPr>
          <p:cNvSpPr/>
          <p:nvPr/>
        </p:nvSpPr>
        <p:spPr>
          <a:xfrm rot="16200000">
            <a:off x="14703198" y="3825783"/>
            <a:ext cx="405258" cy="729307"/>
          </a:xfrm>
          <a:prstGeom prst="downArrow">
            <a:avLst/>
          </a:prstGeom>
          <a:solidFill>
            <a:srgbClr val="FFD0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5F310B69-B98D-D087-E2AE-396E54A322B6}"/>
              </a:ext>
            </a:extLst>
          </p:cNvPr>
          <p:cNvSpPr/>
          <p:nvPr/>
        </p:nvSpPr>
        <p:spPr>
          <a:xfrm rot="16200000">
            <a:off x="4609606" y="3434108"/>
            <a:ext cx="510438" cy="619443"/>
          </a:xfrm>
          <a:prstGeom prst="bentUpArrow">
            <a:avLst>
              <a:gd name="adj1" fmla="val 30884"/>
              <a:gd name="adj2" fmla="val 25000"/>
              <a:gd name="adj3" fmla="val 33106"/>
            </a:avLst>
          </a:prstGeom>
          <a:solidFill>
            <a:srgbClr val="FFD0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69BD307B-4ACE-1B56-447B-9B7190A8605A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58A813-978C-0FDF-DAD7-1B69CD9FB742}"/>
              </a:ext>
            </a:extLst>
          </p:cNvPr>
          <p:cNvSpPr txBox="1"/>
          <p:nvPr/>
        </p:nvSpPr>
        <p:spPr>
          <a:xfrm>
            <a:off x="4521433" y="9896919"/>
            <a:ext cx="923478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출처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: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“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식품산업통계정보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FIS” (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브랜드별 과자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/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초콜릿류 소매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POS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매출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B" panose="02020503020101020101" pitchFamily="18" charset="-127"/>
                <a:ea typeface="SeoulNamsan B" panose="02020503020101020101" pitchFamily="18" charset="-127"/>
              </a:rPr>
              <a:t>(2012~2024))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4B60C805-DE3F-E3ED-4E89-E117A5CB3BF0}"/>
              </a:ext>
            </a:extLst>
          </p:cNvPr>
          <p:cNvSpPr txBox="1"/>
          <p:nvPr/>
        </p:nvSpPr>
        <p:spPr>
          <a:xfrm>
            <a:off x="9271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트렌드 상품과 매출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73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43510" y="515325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02.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18110" y="6758609"/>
            <a:ext cx="1739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03.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18110" y="8320708"/>
            <a:ext cx="1320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04.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27469" y="3543300"/>
            <a:ext cx="121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05.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13460" y="6745505"/>
            <a:ext cx="4038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100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데이터 수집</a:t>
            </a:r>
            <a:endParaRPr lang="ko-KR" sz="310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13460" y="8320708"/>
            <a:ext cx="3213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10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시장 예측 </a:t>
            </a:r>
            <a:endParaRPr lang="ko-KR" sz="310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000435" y="3579789"/>
            <a:ext cx="4214946" cy="6050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10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시장의 현 상황 분석</a:t>
            </a:r>
            <a:endParaRPr lang="ko-KR" sz="310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000435" y="5152364"/>
            <a:ext cx="4105224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10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시장의 성장 전략 제안 </a:t>
            </a:r>
            <a:endParaRPr lang="ko-KR" sz="310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43510" y="3579789"/>
            <a:ext cx="939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01.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13460" y="5152364"/>
            <a:ext cx="3213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100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배경 및 목적</a:t>
            </a:r>
            <a:endParaRPr lang="ko-KR" sz="310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2BBE94E-419D-0244-E663-0BCE52FE790F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7F107CF-E9E1-CAA8-06F3-3C41435E086C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2A5B700F-42AC-7BC2-B560-DD6FBB8853E5}"/>
              </a:ext>
            </a:extLst>
          </p:cNvPr>
          <p:cNvCxnSpPr>
            <a:cxnSpLocks/>
          </p:cNvCxnSpPr>
          <p:nvPr/>
        </p:nvCxnSpPr>
        <p:spPr>
          <a:xfrm>
            <a:off x="7787091" y="4568135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F48E67B-E282-B6CC-14D7-B76B94981D83}"/>
              </a:ext>
            </a:extLst>
          </p:cNvPr>
          <p:cNvCxnSpPr>
            <a:cxnSpLocks/>
          </p:cNvCxnSpPr>
          <p:nvPr/>
        </p:nvCxnSpPr>
        <p:spPr>
          <a:xfrm>
            <a:off x="7732959" y="6168335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3539C0-DEA4-3615-D8C8-B45F39940A18}"/>
              </a:ext>
            </a:extLst>
          </p:cNvPr>
          <p:cNvSpPr txBox="1"/>
          <p:nvPr/>
        </p:nvSpPr>
        <p:spPr>
          <a:xfrm>
            <a:off x="12134546" y="5158184"/>
            <a:ext cx="121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0</a:t>
            </a:r>
            <a:r>
              <a:rPr lang="en-US" altLang="ko-KR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6</a:t>
            </a:r>
            <a:r>
              <a:rPr lang="en-US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.</a:t>
            </a: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21D6E4D4-EE76-1C52-3B90-D22E7C66365D}"/>
              </a:ext>
            </a:extLst>
          </p:cNvPr>
          <p:cNvSpPr txBox="1"/>
          <p:nvPr/>
        </p:nvSpPr>
        <p:spPr>
          <a:xfrm>
            <a:off x="8713460" y="3589314"/>
            <a:ext cx="3213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10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프로젝트 소개</a:t>
            </a:r>
            <a:endParaRPr lang="ko-KR" sz="310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BE2F39C-EAE4-6310-523A-9CE1518AA3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AC7794D6-4298-9007-F2FE-A482F5D259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D65C4B4F-2A4B-6AF8-E4D4-D4DAFC74CE04}"/>
              </a:ext>
            </a:extLst>
          </p:cNvPr>
          <p:cNvSpPr txBox="1"/>
          <p:nvPr/>
        </p:nvSpPr>
        <p:spPr>
          <a:xfrm>
            <a:off x="13000435" y="6745505"/>
            <a:ext cx="4105224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100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한계점</a:t>
            </a:r>
            <a:endParaRPr lang="ko-KR" sz="310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81C5F-3D5B-8517-CDCE-E0681ABBAB97}"/>
              </a:ext>
            </a:extLst>
          </p:cNvPr>
          <p:cNvSpPr txBox="1"/>
          <p:nvPr/>
        </p:nvSpPr>
        <p:spPr>
          <a:xfrm>
            <a:off x="12127469" y="6745505"/>
            <a:ext cx="121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0</a:t>
            </a:r>
            <a:r>
              <a:rPr lang="en-US" altLang="ko-KR" sz="39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7</a:t>
            </a:r>
            <a:r>
              <a:rPr lang="en-US" sz="390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.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D8BA1889-92C2-5AB4-5F92-43E2BAEBBD9B}"/>
              </a:ext>
            </a:extLst>
          </p:cNvPr>
          <p:cNvCxnSpPr>
            <a:cxnSpLocks/>
          </p:cNvCxnSpPr>
          <p:nvPr/>
        </p:nvCxnSpPr>
        <p:spPr>
          <a:xfrm>
            <a:off x="7760646" y="7764162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5">
            <a:extLst>
              <a:ext uri="{FF2B5EF4-FFF2-40B4-BE49-F238E27FC236}">
                <a16:creationId xmlns:a16="http://schemas.microsoft.com/office/drawing/2014/main" id="{468836D2-6070-A647-10DB-3F14316F4FBB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9">
            <a:extLst>
              <a:ext uri="{FF2B5EF4-FFF2-40B4-BE49-F238E27FC236}">
                <a16:creationId xmlns:a16="http://schemas.microsoft.com/office/drawing/2014/main" id="{FF7799DE-CF9A-A7A6-B80D-77C3C427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19" y="3969944"/>
            <a:ext cx="1115644" cy="948298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DA828E8B-CD04-B0D9-13DC-85A9851B8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29" y="5413246"/>
            <a:ext cx="1227208" cy="1208615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82524025-E00C-0C5E-0E69-13F2D1805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858361" y="7862945"/>
            <a:ext cx="1431744" cy="706575"/>
          </a:xfrm>
          <a:prstGeom prst="rect">
            <a:avLst/>
          </a:prstGeom>
        </p:spPr>
      </p:pic>
      <p:pic>
        <p:nvPicPr>
          <p:cNvPr id="23" name="Picture 13">
            <a:extLst>
              <a:ext uri="{FF2B5EF4-FFF2-40B4-BE49-F238E27FC236}">
                <a16:creationId xmlns:a16="http://schemas.microsoft.com/office/drawing/2014/main" id="{2F5870E1-5442-4C31-67BA-21B74FEAA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63604">
            <a:off x="4999884" y="3774706"/>
            <a:ext cx="948298" cy="1338773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FC150612-2F75-D1D7-96DC-54308E50415F}"/>
              </a:ext>
            </a:extLst>
          </p:cNvPr>
          <p:cNvSpPr txBox="1"/>
          <p:nvPr/>
        </p:nvSpPr>
        <p:spPr>
          <a:xfrm>
            <a:off x="9017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60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INDEX</a:t>
            </a:r>
            <a:endParaRPr lang="en-US" sz="60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E8A0-88C4-6B25-DB16-1F4699702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2A7F948-7CA5-35CD-8B05-6342708AC507}"/>
              </a:ext>
            </a:extLst>
          </p:cNvPr>
          <p:cNvSpPr/>
          <p:nvPr/>
        </p:nvSpPr>
        <p:spPr>
          <a:xfrm>
            <a:off x="697251" y="2881958"/>
            <a:ext cx="16964293" cy="1790331"/>
          </a:xfrm>
          <a:prstGeom prst="roundRect">
            <a:avLst/>
          </a:prstGeom>
          <a:solidFill>
            <a:srgbClr val="F2F2F2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시계열 데이터 간의 인과 관계를 분석하는 통계적 방법이며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두 개 이상의 시계열 데이터가 있을 때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360000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한 시계열이 다른 시계열의 미래 값을 예측하는 데 얼마나 도움이 되는지를 평가하는 테스트</a:t>
            </a:r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CA274B8-90E1-064E-26DB-72FCA06841C6}"/>
              </a:ext>
            </a:extLst>
          </p:cNvPr>
          <p:cNvSpPr txBox="1"/>
          <p:nvPr/>
        </p:nvSpPr>
        <p:spPr>
          <a:xfrm>
            <a:off x="8302334" y="1174750"/>
            <a:ext cx="935921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endParaRPr lang="en-US" altLang="ko-KR" sz="23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3D4E613-5CF5-4DBE-E694-16205026CD1D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E8D0277-1CC4-68A9-C5D7-9E41E99B1AE2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A5A749C-3F98-1C27-53DD-13251F8AA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8865B7BF-3AC8-DF71-0046-095FE02D3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65C81-35DE-7348-637A-6742DC19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" y="4816648"/>
            <a:ext cx="10264214" cy="5381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E7DB207-11DC-9AA8-E165-A1E66782447B}"/>
              </a:ext>
            </a:extLst>
          </p:cNvPr>
          <p:cNvSpPr/>
          <p:nvPr/>
        </p:nvSpPr>
        <p:spPr>
          <a:xfrm rot="16200000">
            <a:off x="-776778" y="6934379"/>
            <a:ext cx="4981575" cy="1071970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C35BDDBD-421C-09F9-F8E1-24620999E430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6">
            <a:extLst>
              <a:ext uri="{FF2B5EF4-FFF2-40B4-BE49-F238E27FC236}">
                <a16:creationId xmlns:a16="http://schemas.microsoft.com/office/drawing/2014/main" id="{0BBAC9C2-F47A-8CC2-1909-FF77C1915C30}"/>
              </a:ext>
            </a:extLst>
          </p:cNvPr>
          <p:cNvSpPr txBox="1"/>
          <p:nvPr/>
        </p:nvSpPr>
        <p:spPr>
          <a:xfrm>
            <a:off x="1143000" y="2570438"/>
            <a:ext cx="4236558" cy="623039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258DF5"/>
            </a:soli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100" dirty="0"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그랜저 인과성 테스트란</a:t>
            </a:r>
            <a:r>
              <a:rPr lang="en-US" altLang="ko-KR" sz="2600" spc="-100" dirty="0"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?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F82C14D-E586-8BAB-4027-9C5D9061A238}"/>
              </a:ext>
            </a:extLst>
          </p:cNvPr>
          <p:cNvGraphicFramePr>
            <a:graphicFrameLocks noGrp="1"/>
          </p:cNvGraphicFramePr>
          <p:nvPr/>
        </p:nvGraphicFramePr>
        <p:xfrm>
          <a:off x="11352138" y="5965850"/>
          <a:ext cx="6281430" cy="31591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140715">
                  <a:extLst>
                    <a:ext uri="{9D8B030D-6E8A-4147-A177-3AD203B41FA5}">
                      <a16:colId xmlns:a16="http://schemas.microsoft.com/office/drawing/2014/main" val="2419891825"/>
                    </a:ext>
                  </a:extLst>
                </a:gridCol>
                <a:gridCol w="3140715">
                  <a:extLst>
                    <a:ext uri="{9D8B030D-6E8A-4147-A177-3AD203B41FA5}">
                      <a16:colId xmlns:a16="http://schemas.microsoft.com/office/drawing/2014/main" val="3576745363"/>
                    </a:ext>
                  </a:extLst>
                </a:gridCol>
              </a:tblGrid>
              <a:tr h="15795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kumimoji="1" lang="en-US" altLang="ko-KR" sz="3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F-</a:t>
                      </a:r>
                      <a:r>
                        <a:rPr kumimoji="1" lang="ko-KR" altLang="en-US" sz="3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통계량</a:t>
                      </a:r>
                      <a:endParaRPr lang="ko-KR" altLang="en-US" sz="3200" b="0" cap="none" spc="0" dirty="0">
                        <a:ln/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kumimoji="1" lang="en-US" altLang="ko-KR" sz="3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12.8182</a:t>
                      </a:r>
                      <a:endParaRPr lang="en-US" altLang="ko-KR" sz="3200" b="0" cap="none" spc="0" dirty="0">
                        <a:ln/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723363"/>
                  </a:ext>
                </a:extLst>
              </a:tr>
              <a:tr h="15795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kumimoji="1" lang="en-US" altLang="ko-KR" sz="3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p-value</a:t>
                      </a:r>
                      <a:endParaRPr lang="ko-KR" altLang="en-US" sz="3200" b="0" cap="none" spc="0" dirty="0">
                        <a:ln/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kumimoji="1" lang="en-US" altLang="ko-KR" sz="3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0.0018</a:t>
                      </a:r>
                      <a:endParaRPr lang="ko-KR" altLang="en-US" sz="3200" b="0" cap="none" spc="0" dirty="0">
                        <a:ln/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72416"/>
                  </a:ext>
                </a:extLst>
              </a:tr>
            </a:tbl>
          </a:graphicData>
        </a:graphic>
      </p:graphicFrame>
      <p:sp>
        <p:nvSpPr>
          <p:cNvPr id="19" name="TextBox 16">
            <a:extLst>
              <a:ext uri="{FF2B5EF4-FFF2-40B4-BE49-F238E27FC236}">
                <a16:creationId xmlns:a16="http://schemas.microsoft.com/office/drawing/2014/main" id="{067E4A1C-E7F9-5DDB-B237-82BDA827854D}"/>
              </a:ext>
            </a:extLst>
          </p:cNvPr>
          <p:cNvSpPr txBox="1"/>
          <p:nvPr/>
        </p:nvSpPr>
        <p:spPr>
          <a:xfrm>
            <a:off x="12317317" y="5484562"/>
            <a:ext cx="4262565" cy="779644"/>
          </a:xfrm>
          <a:prstGeom prst="roundRect">
            <a:avLst>
              <a:gd name="adj" fmla="val 50000"/>
            </a:avLst>
          </a:prstGeom>
          <a:solidFill>
            <a:srgbClr val="258DF5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LAG 1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021A2D43-CCB1-44AF-BC82-F414DEFD7091}"/>
              </a:ext>
            </a:extLst>
          </p:cNvPr>
          <p:cNvSpPr txBox="1"/>
          <p:nvPr/>
        </p:nvSpPr>
        <p:spPr>
          <a:xfrm>
            <a:off x="8080723" y="1327150"/>
            <a:ext cx="5743001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ko-KR" altLang="en-US" sz="2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트렌드와 매출 간의 그랜저 인과관계</a:t>
            </a:r>
            <a:endParaRPr lang="ko-KR" sz="2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81CE373-F1A1-8A54-4E1D-539468834D2D}"/>
              </a:ext>
            </a:extLst>
          </p:cNvPr>
          <p:cNvSpPr txBox="1"/>
          <p:nvPr/>
        </p:nvSpPr>
        <p:spPr>
          <a:xfrm>
            <a:off x="9271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그랜저 인과성 테스트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70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E4759-8C08-EAC8-0389-D7AFEB38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8E6C01-7E6B-F3DB-ED90-FE2B84D57C58}"/>
              </a:ext>
            </a:extLst>
          </p:cNvPr>
          <p:cNvSpPr/>
          <p:nvPr/>
        </p:nvSpPr>
        <p:spPr>
          <a:xfrm>
            <a:off x="9409725" y="2940420"/>
            <a:ext cx="8035841" cy="444242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C2ED68-E51D-8F70-566C-1137A10AE133}"/>
              </a:ext>
            </a:extLst>
          </p:cNvPr>
          <p:cNvSpPr/>
          <p:nvPr/>
        </p:nvSpPr>
        <p:spPr>
          <a:xfrm>
            <a:off x="901700" y="2940420"/>
            <a:ext cx="8035841" cy="444243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0FE7D76-FBC3-B295-FBEB-2645D618F990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8E4F076-D85A-2642-6DAE-6362F9B4DB16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489F7B2B-BDAC-755B-6271-7DF7DA407F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A4A13663-9842-5278-62C8-2ABDA5EC407D}"/>
              </a:ext>
            </a:extLst>
          </p:cNvPr>
          <p:cNvSpPr txBox="1"/>
          <p:nvPr/>
        </p:nvSpPr>
        <p:spPr>
          <a:xfrm>
            <a:off x="8049199" y="1344910"/>
            <a:ext cx="7466942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ko-KR" altLang="en-US" sz="2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홈런볼과 </a:t>
            </a:r>
            <a:r>
              <a:rPr lang="ko-KR" altLang="en-US" sz="2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꼬북칩의</a:t>
            </a:r>
            <a:r>
              <a:rPr lang="ko-KR" altLang="en-US" sz="2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블로그 </a:t>
            </a:r>
            <a:r>
              <a:rPr lang="ko-KR" altLang="en-US" sz="2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언급량과</a:t>
            </a:r>
            <a:r>
              <a:rPr lang="ko-KR" altLang="en-US" sz="2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매출액의 상관관계</a:t>
            </a:r>
            <a:endParaRPr lang="ko-KR" sz="2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F10EE82-61D8-10D1-7490-EA0210E89ADA}"/>
              </a:ext>
            </a:extLst>
          </p:cNvPr>
          <p:cNvSpPr txBox="1"/>
          <p:nvPr/>
        </p:nvSpPr>
        <p:spPr>
          <a:xfrm>
            <a:off x="901700" y="11303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트렌드 상품과 매출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4" name="슬라이드 번호 개체 틀 19">
            <a:extLst>
              <a:ext uri="{FF2B5EF4-FFF2-40B4-BE49-F238E27FC236}">
                <a16:creationId xmlns:a16="http://schemas.microsoft.com/office/drawing/2014/main" id="{0B24B89B-C195-F124-5A4A-E6998EEA8E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C077A9-3EFB-E57D-F979-15EDD5E49D52}"/>
              </a:ext>
            </a:extLst>
          </p:cNvPr>
          <p:cNvGrpSpPr/>
          <p:nvPr/>
        </p:nvGrpSpPr>
        <p:grpSpPr>
          <a:xfrm>
            <a:off x="9624316" y="3390348"/>
            <a:ext cx="7821250" cy="4492579"/>
            <a:chOff x="10301151" y="4007688"/>
            <a:chExt cx="6959600" cy="3605348"/>
          </a:xfrm>
        </p:grpSpPr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39D6C060-CF51-9F80-BD47-7F64AB6266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97728458"/>
                </p:ext>
              </p:extLst>
            </p:nvPr>
          </p:nvGraphicFramePr>
          <p:xfrm>
            <a:off x="10301151" y="4007688"/>
            <a:ext cx="6959600" cy="26517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9" name="차트 18">
              <a:extLst>
                <a:ext uri="{FF2B5EF4-FFF2-40B4-BE49-F238E27FC236}">
                  <a16:creationId xmlns:a16="http://schemas.microsoft.com/office/drawing/2014/main" id="{580A8502-B3A8-A3D1-A939-4FCC667EF1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28425883"/>
                </p:ext>
              </p:extLst>
            </p:nvPr>
          </p:nvGraphicFramePr>
          <p:xfrm>
            <a:off x="10301151" y="4497544"/>
            <a:ext cx="6450149" cy="31154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F2CCA6-4C16-C25A-8B2E-4570A10C4187}"/>
              </a:ext>
            </a:extLst>
          </p:cNvPr>
          <p:cNvGrpSpPr/>
          <p:nvPr/>
        </p:nvGrpSpPr>
        <p:grpSpPr>
          <a:xfrm>
            <a:off x="1052306" y="3364769"/>
            <a:ext cx="7818761" cy="4856284"/>
            <a:chOff x="606608" y="3810787"/>
            <a:chExt cx="7628135" cy="5182927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D0312328-94DB-4C31-0FA5-BD1891F4D9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2181089"/>
                </p:ext>
              </p:extLst>
            </p:nvPr>
          </p:nvGraphicFramePr>
          <p:xfrm>
            <a:off x="606608" y="3810787"/>
            <a:ext cx="7628135" cy="36822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id="{755C8CC7-B83B-595D-249B-9DC25F42BB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82781993"/>
                </p:ext>
              </p:extLst>
            </p:nvPr>
          </p:nvGraphicFramePr>
          <p:xfrm>
            <a:off x="606608" y="5311501"/>
            <a:ext cx="7083410" cy="36822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cxnSp>
        <p:nvCxnSpPr>
          <p:cNvPr id="13" name="직선 연결선[R] 5">
            <a:extLst>
              <a:ext uri="{FF2B5EF4-FFF2-40B4-BE49-F238E27FC236}">
                <a16:creationId xmlns:a16="http://schemas.microsoft.com/office/drawing/2014/main" id="{4D573B37-1A05-274C-F3D4-EE04B3937ABD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6">
            <a:extLst>
              <a:ext uri="{FF2B5EF4-FFF2-40B4-BE49-F238E27FC236}">
                <a16:creationId xmlns:a16="http://schemas.microsoft.com/office/drawing/2014/main" id="{4B474DA4-F02A-4DCA-BBE0-7A1FFBF834ED}"/>
              </a:ext>
            </a:extLst>
          </p:cNvPr>
          <p:cNvSpPr txBox="1"/>
          <p:nvPr/>
        </p:nvSpPr>
        <p:spPr>
          <a:xfrm>
            <a:off x="2432102" y="2628900"/>
            <a:ext cx="4975041" cy="623039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258DF5"/>
            </a:soli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홈런볼의 블로그 </a:t>
            </a: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언급량과</a:t>
            </a:r>
            <a:r>
              <a:rPr lang="ko-KR" alt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매출액</a:t>
            </a:r>
            <a:endParaRPr lang="en-US" altLang="ko-KR" sz="24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4B5D5BC1-7B4A-9A29-C490-4811E88FE848}"/>
              </a:ext>
            </a:extLst>
          </p:cNvPr>
          <p:cNvSpPr txBox="1"/>
          <p:nvPr/>
        </p:nvSpPr>
        <p:spPr>
          <a:xfrm>
            <a:off x="10940124" y="2628900"/>
            <a:ext cx="4975041" cy="623039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258DF5"/>
            </a:soli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꼬북칩의</a:t>
            </a:r>
            <a:r>
              <a:rPr lang="ko-KR" alt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블로그 </a:t>
            </a: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언급량과</a:t>
            </a:r>
            <a:r>
              <a:rPr lang="ko-KR" alt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매출액</a:t>
            </a:r>
            <a:endParaRPr lang="en-US" altLang="ko-KR" sz="24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F99C0981-AB21-1BF0-7074-95F28DBC5C21}"/>
              </a:ext>
            </a:extLst>
          </p:cNvPr>
          <p:cNvSpPr txBox="1"/>
          <p:nvPr/>
        </p:nvSpPr>
        <p:spPr>
          <a:xfrm>
            <a:off x="2866361" y="7510582"/>
            <a:ext cx="4262565" cy="604718"/>
          </a:xfrm>
          <a:prstGeom prst="roundRect">
            <a:avLst>
              <a:gd name="adj" fmla="val 50000"/>
            </a:avLst>
          </a:prstGeom>
          <a:solidFill>
            <a:srgbClr val="258DF5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상관계수</a:t>
            </a:r>
            <a:r>
              <a:rPr lang="en-US" altLang="ko-KR" sz="28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: 0.54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D7B4DE6F-C95F-6B1E-FA9B-76FCC0A9BBAF}"/>
              </a:ext>
            </a:extLst>
          </p:cNvPr>
          <p:cNvSpPr txBox="1"/>
          <p:nvPr/>
        </p:nvSpPr>
        <p:spPr>
          <a:xfrm>
            <a:off x="11465016" y="7510582"/>
            <a:ext cx="4262565" cy="604718"/>
          </a:xfrm>
          <a:prstGeom prst="roundRect">
            <a:avLst>
              <a:gd name="adj" fmla="val 50000"/>
            </a:avLst>
          </a:prstGeom>
          <a:solidFill>
            <a:srgbClr val="258DF5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상관계수</a:t>
            </a:r>
            <a:r>
              <a:rPr lang="en-US" altLang="ko-KR" sz="28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: 0.81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06B650F6-4220-5678-5F00-62F0169DD58D}"/>
              </a:ext>
            </a:extLst>
          </p:cNvPr>
          <p:cNvCxnSpPr>
            <a:cxnSpLocks/>
          </p:cNvCxnSpPr>
          <p:nvPr/>
        </p:nvCxnSpPr>
        <p:spPr>
          <a:xfrm>
            <a:off x="901700" y="8411633"/>
            <a:ext cx="16603134" cy="0"/>
          </a:xfrm>
          <a:prstGeom prst="line">
            <a:avLst/>
          </a:prstGeom>
          <a:ln w="57150">
            <a:solidFill>
              <a:srgbClr val="258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35C625-4BCD-C842-B2EE-1F8E8C233D12}"/>
              </a:ext>
            </a:extLst>
          </p:cNvPr>
          <p:cNvSpPr txBox="1"/>
          <p:nvPr/>
        </p:nvSpPr>
        <p:spPr>
          <a:xfrm>
            <a:off x="369697" y="8556543"/>
            <a:ext cx="17918303" cy="1242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블로그 </a:t>
            </a:r>
            <a:r>
              <a:rPr kumimoji="1" lang="ko-KR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언급량과</a:t>
            </a:r>
            <a:r>
              <a:rPr kumimoji="1"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매출액 사이에 높은 상관관계가 확인됨</a:t>
            </a:r>
            <a:r>
              <a:rPr kumimoji="1"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이는 블로그 </a:t>
            </a:r>
            <a:r>
              <a:rPr kumimoji="1" lang="ko-KR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언급량</a:t>
            </a:r>
            <a:r>
              <a:rPr kumimoji="1" lang="ko-KR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증가에 따라 매출액이 상승하는 경향을 보인다고 할 수 있음</a:t>
            </a:r>
            <a:r>
              <a:rPr kumimoji="1" lang="en-US" altLang="ko-KR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  <a:endParaRPr kumimoji="1" lang="ko-KR" altLang="en-US" sz="26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7D11B66E-7C18-D078-B7BA-C75B8C6D84AE}"/>
              </a:ext>
            </a:extLst>
          </p:cNvPr>
          <p:cNvCxnSpPr>
            <a:cxnSpLocks/>
          </p:cNvCxnSpPr>
          <p:nvPr/>
        </p:nvCxnSpPr>
        <p:spPr>
          <a:xfrm>
            <a:off x="901700" y="9944100"/>
            <a:ext cx="16603134" cy="0"/>
          </a:xfrm>
          <a:prstGeom prst="line">
            <a:avLst/>
          </a:prstGeom>
          <a:ln w="57150">
            <a:solidFill>
              <a:srgbClr val="258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18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2CDD1-486B-19D8-1CC0-1A79BD5B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AA38E52B-EDCE-CFA6-9C9C-FFAB27BE9C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375236"/>
              </p:ext>
            </p:extLst>
          </p:nvPr>
        </p:nvGraphicFramePr>
        <p:xfrm>
          <a:off x="9619076" y="3199945"/>
          <a:ext cx="7108586" cy="266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3EE9DED2-A56D-0176-E843-04CF1DAC6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439433"/>
              </p:ext>
            </p:extLst>
          </p:nvPr>
        </p:nvGraphicFramePr>
        <p:xfrm>
          <a:off x="9634485" y="3128927"/>
          <a:ext cx="7281915" cy="2662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362EE99-FD66-3427-EFCC-DE9D2C4C9CE0}"/>
              </a:ext>
            </a:extLst>
          </p:cNvPr>
          <p:cNvSpPr/>
          <p:nvPr/>
        </p:nvSpPr>
        <p:spPr>
          <a:xfrm>
            <a:off x="1263271" y="3024798"/>
            <a:ext cx="7740479" cy="303424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0A45AF-6353-80CA-9B31-D2657143FA22}"/>
              </a:ext>
            </a:extLst>
          </p:cNvPr>
          <p:cNvSpPr/>
          <p:nvPr/>
        </p:nvSpPr>
        <p:spPr>
          <a:xfrm>
            <a:off x="9284251" y="3007709"/>
            <a:ext cx="7740479" cy="303424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59C4B6B-1CF6-EDBA-CB83-E49F4CE7DB1F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81E1238-A564-7678-8A5E-9A39654D47EF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4F0E67D4-EBA5-F325-0BBB-DF88719BA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F7061697-6199-B5DC-725A-430D114B5133}"/>
              </a:ext>
            </a:extLst>
          </p:cNvPr>
          <p:cNvSpPr txBox="1"/>
          <p:nvPr/>
        </p:nvSpPr>
        <p:spPr>
          <a:xfrm>
            <a:off x="8049198" y="1344910"/>
            <a:ext cx="9575901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ko-KR" altLang="en-US" sz="24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허니버터칩과</a:t>
            </a:r>
            <a:r>
              <a:rPr lang="ko-KR" altLang="en-US" sz="24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ko-KR" altLang="en-US" sz="24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수미칩</a:t>
            </a:r>
            <a:r>
              <a:rPr lang="ko-KR" altLang="en-US" sz="24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ko-KR" altLang="en-US" sz="24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허니머스타드의</a:t>
            </a:r>
            <a:r>
              <a:rPr lang="ko-KR" altLang="en-US" sz="24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블로그 </a:t>
            </a:r>
            <a:r>
              <a:rPr lang="ko-KR" altLang="en-US" sz="24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언급량과</a:t>
            </a:r>
            <a:r>
              <a:rPr lang="ko-KR" altLang="en-US" sz="24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매출액의 상관관계</a:t>
            </a:r>
            <a:endParaRPr lang="ko-KR" sz="24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0EA25788-DE70-F307-E0EE-415228F41A61}"/>
              </a:ext>
            </a:extLst>
          </p:cNvPr>
          <p:cNvSpPr txBox="1"/>
          <p:nvPr/>
        </p:nvSpPr>
        <p:spPr>
          <a:xfrm>
            <a:off x="901700" y="11303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트렌드 상품과 매출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4" name="슬라이드 번호 개체 틀 19">
            <a:extLst>
              <a:ext uri="{FF2B5EF4-FFF2-40B4-BE49-F238E27FC236}">
                <a16:creationId xmlns:a16="http://schemas.microsoft.com/office/drawing/2014/main" id="{6D8C5A2F-A90C-B1F3-2EA3-960581746F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13" name="직선 연결선[R] 5">
            <a:extLst>
              <a:ext uri="{FF2B5EF4-FFF2-40B4-BE49-F238E27FC236}">
                <a16:creationId xmlns:a16="http://schemas.microsoft.com/office/drawing/2014/main" id="{05747114-793D-1562-C3AB-971F8623B9BE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6">
            <a:extLst>
              <a:ext uri="{FF2B5EF4-FFF2-40B4-BE49-F238E27FC236}">
                <a16:creationId xmlns:a16="http://schemas.microsoft.com/office/drawing/2014/main" id="{2725E3A2-96D9-78A5-8E90-5F34FA48FF9B}"/>
              </a:ext>
            </a:extLst>
          </p:cNvPr>
          <p:cNvSpPr txBox="1"/>
          <p:nvPr/>
        </p:nvSpPr>
        <p:spPr>
          <a:xfrm>
            <a:off x="10144589" y="2718438"/>
            <a:ext cx="6019801" cy="51490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258DF5"/>
            </a:soli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수미칩</a:t>
            </a:r>
            <a:r>
              <a:rPr lang="ko-KR" alt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허니머스타드의</a:t>
            </a:r>
            <a:r>
              <a:rPr lang="ko-KR" alt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블로그 </a:t>
            </a: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언급량과</a:t>
            </a:r>
            <a:r>
              <a:rPr lang="ko-KR" alt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매출액</a:t>
            </a:r>
            <a:endParaRPr lang="en-US" altLang="ko-KR" sz="24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D1A0C66C-3F83-CE7C-B53C-550B80FA4682}"/>
              </a:ext>
            </a:extLst>
          </p:cNvPr>
          <p:cNvSpPr txBox="1"/>
          <p:nvPr/>
        </p:nvSpPr>
        <p:spPr>
          <a:xfrm>
            <a:off x="2828664" y="6298088"/>
            <a:ext cx="4396754" cy="478235"/>
          </a:xfrm>
          <a:prstGeom prst="roundRect">
            <a:avLst>
              <a:gd name="adj" fmla="val 50000"/>
            </a:avLst>
          </a:prstGeom>
          <a:solidFill>
            <a:srgbClr val="258DF5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상관계수</a:t>
            </a:r>
            <a:r>
              <a:rPr lang="en-US" altLang="ko-KR" sz="28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: -0.06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BBEA09-BAC7-564E-F9CB-2296C022FA24}"/>
              </a:ext>
            </a:extLst>
          </p:cNvPr>
          <p:cNvGrpSpPr/>
          <p:nvPr/>
        </p:nvGrpSpPr>
        <p:grpSpPr>
          <a:xfrm>
            <a:off x="1779413" y="2919325"/>
            <a:ext cx="7010400" cy="3880705"/>
            <a:chOff x="1219200" y="2933700"/>
            <a:chExt cx="6929121" cy="5681739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7C491BAE-222A-F578-A809-A353A37E569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85431211"/>
                </p:ext>
              </p:extLst>
            </p:nvPr>
          </p:nvGraphicFramePr>
          <p:xfrm>
            <a:off x="1219200" y="2933700"/>
            <a:ext cx="6445794" cy="56817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" name="차트 2">
              <a:extLst>
                <a:ext uri="{FF2B5EF4-FFF2-40B4-BE49-F238E27FC236}">
                  <a16:creationId xmlns:a16="http://schemas.microsoft.com/office/drawing/2014/main" id="{4493E39B-3268-0E84-A273-B63648D092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31684821"/>
                </p:ext>
              </p:extLst>
            </p:nvPr>
          </p:nvGraphicFramePr>
          <p:xfrm>
            <a:off x="1219200" y="2933700"/>
            <a:ext cx="6929121" cy="41658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7" name="TextBox 16">
            <a:extLst>
              <a:ext uri="{FF2B5EF4-FFF2-40B4-BE49-F238E27FC236}">
                <a16:creationId xmlns:a16="http://schemas.microsoft.com/office/drawing/2014/main" id="{2C10307A-B5C6-DA9E-900A-5321DD237A58}"/>
              </a:ext>
            </a:extLst>
          </p:cNvPr>
          <p:cNvSpPr txBox="1"/>
          <p:nvPr/>
        </p:nvSpPr>
        <p:spPr>
          <a:xfrm>
            <a:off x="2217102" y="2753251"/>
            <a:ext cx="5887246" cy="46809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258DF5"/>
            </a:soli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허니버터칩의</a:t>
            </a:r>
            <a:r>
              <a:rPr lang="ko-KR" alt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블로그 </a:t>
            </a: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언급량과</a:t>
            </a:r>
            <a:r>
              <a:rPr lang="ko-KR" altLang="en-US" sz="24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매출액</a:t>
            </a:r>
            <a:endParaRPr lang="en-US" altLang="ko-KR" sz="24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8844534C-EC5B-55AE-1AE5-CD1E20C44ED3}"/>
              </a:ext>
            </a:extLst>
          </p:cNvPr>
          <p:cNvCxnSpPr>
            <a:cxnSpLocks/>
          </p:cNvCxnSpPr>
          <p:nvPr/>
        </p:nvCxnSpPr>
        <p:spPr>
          <a:xfrm>
            <a:off x="1172353" y="7048500"/>
            <a:ext cx="16302847" cy="0"/>
          </a:xfrm>
          <a:prstGeom prst="line">
            <a:avLst/>
          </a:prstGeom>
          <a:ln w="57150">
            <a:solidFill>
              <a:srgbClr val="258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1CA736B6-A86B-F754-E339-3B348B37F591}"/>
              </a:ext>
            </a:extLst>
          </p:cNvPr>
          <p:cNvCxnSpPr>
            <a:cxnSpLocks/>
          </p:cNvCxnSpPr>
          <p:nvPr/>
        </p:nvCxnSpPr>
        <p:spPr>
          <a:xfrm>
            <a:off x="1172353" y="10020300"/>
            <a:ext cx="16302847" cy="0"/>
          </a:xfrm>
          <a:prstGeom prst="line">
            <a:avLst/>
          </a:prstGeom>
          <a:ln w="57150">
            <a:solidFill>
              <a:srgbClr val="258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6">
            <a:extLst>
              <a:ext uri="{FF2B5EF4-FFF2-40B4-BE49-F238E27FC236}">
                <a16:creationId xmlns:a16="http://schemas.microsoft.com/office/drawing/2014/main" id="{998D026A-04CA-1357-2350-28883AF4D533}"/>
              </a:ext>
            </a:extLst>
          </p:cNvPr>
          <p:cNvSpPr txBox="1"/>
          <p:nvPr/>
        </p:nvSpPr>
        <p:spPr>
          <a:xfrm>
            <a:off x="10974992" y="7381778"/>
            <a:ext cx="6179035" cy="499767"/>
          </a:xfrm>
          <a:prstGeom prst="rect">
            <a:avLst/>
          </a:prstGeom>
          <a:solidFill>
            <a:srgbClr val="F2F2F2"/>
          </a:solidFill>
          <a:ln w="38100">
            <a:solidFill>
              <a:schemeClr val="bg2">
                <a:lumMod val="50000"/>
              </a:schemeClr>
            </a:soli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매출 비교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A454CE4-B9D4-C2A2-E428-529CB1E0B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4"/>
          <a:stretch/>
        </p:blipFill>
        <p:spPr>
          <a:xfrm>
            <a:off x="12149099" y="7981431"/>
            <a:ext cx="1502023" cy="18357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1B41C9F-6D7A-7A5D-693A-2A423A71F403}"/>
              </a:ext>
            </a:extLst>
          </p:cNvPr>
          <p:cNvSpPr txBox="1"/>
          <p:nvPr/>
        </p:nvSpPr>
        <p:spPr>
          <a:xfrm>
            <a:off x="9966395" y="8370121"/>
            <a:ext cx="2933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약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213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억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B4D6AF2-FE77-E32C-049B-40A2F77FD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42"/>
          <a:stretch/>
        </p:blipFill>
        <p:spPr>
          <a:xfrm>
            <a:off x="14398773" y="7895171"/>
            <a:ext cx="1368083" cy="19849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DB8B666-BBEC-CD71-3746-3BA793990C06}"/>
              </a:ext>
            </a:extLst>
          </p:cNvPr>
          <p:cNvSpPr txBox="1"/>
          <p:nvPr/>
        </p:nvSpPr>
        <p:spPr>
          <a:xfrm>
            <a:off x="15131556" y="8370121"/>
            <a:ext cx="2933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약 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290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668C1D-B1BC-082B-3534-F4DB3646D8EB}"/>
              </a:ext>
            </a:extLst>
          </p:cNvPr>
          <p:cNvSpPr txBox="1"/>
          <p:nvPr/>
        </p:nvSpPr>
        <p:spPr>
          <a:xfrm>
            <a:off x="13391906" y="8345070"/>
            <a:ext cx="1038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dirty="0">
                <a:ln w="57150">
                  <a:solidFill>
                    <a:srgbClr val="258DF5"/>
                  </a:solidFill>
                </a:ln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&lt;</a:t>
            </a:r>
            <a:endParaRPr kumimoji="1" lang="ko-KR" altLang="en-US" sz="7200" dirty="0">
              <a:ln w="57150">
                <a:solidFill>
                  <a:srgbClr val="258DF5"/>
                </a:solidFill>
              </a:ln>
              <a:solidFill>
                <a:srgbClr val="258DF5"/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D64559C-13A5-287D-7B38-FE0DECCAE549}"/>
              </a:ext>
            </a:extLst>
          </p:cNvPr>
          <p:cNvCxnSpPr>
            <a:cxnSpLocks/>
          </p:cNvCxnSpPr>
          <p:nvPr/>
        </p:nvCxnSpPr>
        <p:spPr>
          <a:xfrm>
            <a:off x="10363200" y="7348373"/>
            <a:ext cx="0" cy="2452823"/>
          </a:xfrm>
          <a:prstGeom prst="line">
            <a:avLst/>
          </a:prstGeom>
          <a:ln w="57150">
            <a:solidFill>
              <a:srgbClr val="258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2A8535-2720-429C-F4D9-F9F13EA16AAA}"/>
              </a:ext>
            </a:extLst>
          </p:cNvPr>
          <p:cNvSpPr/>
          <p:nvPr/>
        </p:nvSpPr>
        <p:spPr>
          <a:xfrm>
            <a:off x="1344126" y="7348373"/>
            <a:ext cx="8619552" cy="242129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허니버터칩의</a:t>
            </a: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블로그 </a:t>
            </a:r>
            <a:r>
              <a:rPr kumimoji="1"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언급량과</a:t>
            </a: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매출액은 </a:t>
            </a:r>
            <a:r>
              <a:rPr kumimoji="1" lang="ko-KR" altLang="en-US" sz="2400" b="1" dirty="0"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상관관계가 없음</a:t>
            </a: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을 알 수 있음</a:t>
            </a:r>
            <a:r>
              <a:rPr kumimoji="1"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그 이유는 수요에 비해 공급이 원활하지 않았기 때문으로 예상됨</a:t>
            </a:r>
            <a:r>
              <a:rPr kumimoji="1"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kumimoji="1"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반면</a:t>
            </a:r>
            <a:r>
              <a:rPr kumimoji="1"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 </a:t>
            </a: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미투 상품으로 출시된 </a:t>
            </a:r>
            <a:r>
              <a:rPr kumimoji="1"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수미칩</a:t>
            </a: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허니머스타드는</a:t>
            </a: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공급이 원활하여 </a:t>
            </a:r>
            <a:endParaRPr kumimoji="1"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당시</a:t>
            </a:r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R" altLang="en-US" sz="2400" b="1" dirty="0" err="1"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허니버터칩보다</a:t>
            </a:r>
            <a:r>
              <a:rPr kumimoji="1" lang="ko-KR" altLang="en-US" sz="2400" b="1" dirty="0"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높은 매출을 기록</a:t>
            </a: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하였음</a:t>
            </a:r>
            <a:r>
              <a:rPr kumimoji="1"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  <a:r>
              <a:rPr kumimoji="1"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08DDD35-FA6B-8E05-874B-5340433E586A}"/>
              </a:ext>
            </a:extLst>
          </p:cNvPr>
          <p:cNvGrpSpPr/>
          <p:nvPr/>
        </p:nvGrpSpPr>
        <p:grpSpPr>
          <a:xfrm>
            <a:off x="1192653" y="2879357"/>
            <a:ext cx="9485272" cy="3552508"/>
            <a:chOff x="9490672" y="2380197"/>
            <a:chExt cx="9144000" cy="185411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18ABB78-A715-C20C-5E5B-12D6B08D6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2" b="-12544"/>
            <a:stretch/>
          </p:blipFill>
          <p:spPr>
            <a:xfrm>
              <a:off x="9490672" y="2380197"/>
              <a:ext cx="7772400" cy="185411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A4E4F86-BC8A-0AA1-FE51-2BFED781E4C3}"/>
                </a:ext>
              </a:extLst>
            </p:cNvPr>
            <p:cNvSpPr txBox="1"/>
            <p:nvPr/>
          </p:nvSpPr>
          <p:spPr>
            <a:xfrm>
              <a:off x="9490672" y="3991432"/>
              <a:ext cx="914400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https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://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www.seoul.co.kr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news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economy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/2014/11/20/20141120500146</a:t>
              </a:r>
            </a:p>
          </p:txBody>
        </p:sp>
      </p:grpSp>
      <p:sp>
        <p:nvSpPr>
          <p:cNvPr id="56" name="TextBox 16">
            <a:extLst>
              <a:ext uri="{FF2B5EF4-FFF2-40B4-BE49-F238E27FC236}">
                <a16:creationId xmlns:a16="http://schemas.microsoft.com/office/drawing/2014/main" id="{70C8B8F7-1E55-E5AE-0C9F-8E71F018E1DD}"/>
              </a:ext>
            </a:extLst>
          </p:cNvPr>
          <p:cNvSpPr txBox="1"/>
          <p:nvPr/>
        </p:nvSpPr>
        <p:spPr>
          <a:xfrm>
            <a:off x="10974992" y="6286500"/>
            <a:ext cx="4396754" cy="478235"/>
          </a:xfrm>
          <a:prstGeom prst="roundRect">
            <a:avLst>
              <a:gd name="adj" fmla="val 50000"/>
            </a:avLst>
          </a:prstGeom>
          <a:solidFill>
            <a:srgbClr val="258DF5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상관계수</a:t>
            </a:r>
            <a:r>
              <a:rPr lang="en-US" altLang="ko-KR" sz="28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: 0.93</a:t>
            </a:r>
          </a:p>
        </p:txBody>
      </p:sp>
    </p:spTree>
    <p:extLst>
      <p:ext uri="{BB962C8B-B14F-4D97-AF65-F5344CB8AC3E}">
        <p14:creationId xmlns:p14="http://schemas.microsoft.com/office/powerpoint/2010/main" val="60791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A178-0D60-DFB6-B1AE-6584AF67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>
            <a:extLst>
              <a:ext uri="{FF2B5EF4-FFF2-40B4-BE49-F238E27FC236}">
                <a16:creationId xmlns:a16="http://schemas.microsoft.com/office/drawing/2014/main" id="{9C24C152-EB65-405F-11A5-0AC443B64BAD}"/>
              </a:ext>
            </a:extLst>
          </p:cNvPr>
          <p:cNvSpPr txBox="1">
            <a:spLocks/>
          </p:cNvSpPr>
          <p:nvPr/>
        </p:nvSpPr>
        <p:spPr>
          <a:xfrm>
            <a:off x="771525" y="3114675"/>
            <a:ext cx="13030835" cy="346138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>
              <a:lnSpc>
                <a:spcPct val="114999"/>
              </a:lnSpc>
              <a:buFontTx/>
              <a:buNone/>
            </a:pPr>
            <a:r>
              <a:rPr lang="ko-KR" altLang="en-US" sz="8800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스낵 시장의 현 상황 분석</a:t>
            </a:r>
          </a:p>
          <a:p>
            <a:pPr marL="0" indent="0">
              <a:lnSpc>
                <a:spcPct val="114999"/>
              </a:lnSpc>
              <a:buFontTx/>
              <a:buNone/>
            </a:pPr>
            <a:r>
              <a:rPr lang="ko-KR" altLang="en-US" sz="7200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- </a:t>
            </a:r>
            <a:r>
              <a: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미투 상품의 영향력</a:t>
            </a:r>
            <a:endParaRPr lang="ko-KR" altLang="en-US" sz="8800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charset="0"/>
            </a:endParaRPr>
          </a:p>
        </p:txBody>
      </p:sp>
      <p:cxnSp>
        <p:nvCxnSpPr>
          <p:cNvPr id="16" name="Rect 0">
            <a:extLst>
              <a:ext uri="{FF2B5EF4-FFF2-40B4-BE49-F238E27FC236}">
                <a16:creationId xmlns:a16="http://schemas.microsoft.com/office/drawing/2014/main" id="{C35BFAB8-8290-55D3-95BE-912EC53F5BB8}"/>
              </a:ext>
            </a:extLst>
          </p:cNvPr>
          <p:cNvCxnSpPr>
            <a:cxnSpLocks/>
          </p:cNvCxnSpPr>
          <p:nvPr/>
        </p:nvCxnSpPr>
        <p:spPr>
          <a:xfrm>
            <a:off x="-27305" y="3162300"/>
            <a:ext cx="13382625" cy="635"/>
          </a:xfrm>
          <a:prstGeom prst="line">
            <a:avLst/>
          </a:prstGeom>
          <a:ln w="7620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" descr="C:/Users/itwill/AppData/Roaming/PolarisOffice/ETemp/2176_21307808/image2.png">
            <a:extLst>
              <a:ext uri="{FF2B5EF4-FFF2-40B4-BE49-F238E27FC236}">
                <a16:creationId xmlns:a16="http://schemas.microsoft.com/office/drawing/2014/main" id="{EEAAD1F2-9A91-7A08-1D72-155881419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258060"/>
            <a:ext cx="630555" cy="535940"/>
          </a:xfrm>
          <a:prstGeom prst="rect">
            <a:avLst/>
          </a:prstGeom>
          <a:noFill/>
        </p:spPr>
      </p:pic>
      <p:pic>
        <p:nvPicPr>
          <p:cNvPr id="19" name="Picture " descr="C:/Users/itwill/AppData/Roaming/PolarisOffice/ETemp/2176_21307808/image3.png">
            <a:extLst>
              <a:ext uri="{FF2B5EF4-FFF2-40B4-BE49-F238E27FC236}">
                <a16:creationId xmlns:a16="http://schemas.microsoft.com/office/drawing/2014/main" id="{AD4CDE09-BC33-6745-FDA8-EF1D953565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2181860"/>
            <a:ext cx="693420" cy="682625"/>
          </a:xfrm>
          <a:prstGeom prst="rect">
            <a:avLst/>
          </a:prstGeom>
          <a:noFill/>
        </p:spPr>
      </p:pic>
      <p:pic>
        <p:nvPicPr>
          <p:cNvPr id="20" name="Picture " descr="C:/Users/itwill/AppData/Roaming/PolarisOffice/ETemp/2176_21307808/image4.png">
            <a:extLst>
              <a:ext uri="{FF2B5EF4-FFF2-40B4-BE49-F238E27FC236}">
                <a16:creationId xmlns:a16="http://schemas.microsoft.com/office/drawing/2014/main" id="{143F65C0-C0BC-0BD6-91EB-8AB38DA9F0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71015" y="2386330"/>
            <a:ext cx="808990" cy="399415"/>
          </a:xfrm>
          <a:prstGeom prst="rect">
            <a:avLst/>
          </a:prstGeom>
          <a:noFill/>
        </p:spPr>
      </p:pic>
      <p:pic>
        <p:nvPicPr>
          <p:cNvPr id="22" name="Picture " descr="C:/Users/itwill/AppData/Roaming/PolarisOffice/ETemp/2176_21307808/image5.png">
            <a:extLst>
              <a:ext uri="{FF2B5EF4-FFF2-40B4-BE49-F238E27FC236}">
                <a16:creationId xmlns:a16="http://schemas.microsoft.com/office/drawing/2014/main" id="{2A9FF353-9D37-2B2D-5E1F-A79B8CC76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40000">
            <a:off x="3094990" y="2170430"/>
            <a:ext cx="535940" cy="75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422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9AF9-7173-1F80-9FFF-7F0964F50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>
            <a:extLst>
              <a:ext uri="{FF2B5EF4-FFF2-40B4-BE49-F238E27FC236}">
                <a16:creationId xmlns:a16="http://schemas.microsoft.com/office/drawing/2014/main" id="{9C1B0ECB-9EBB-3A2A-FDCB-0F6AED73F176}"/>
              </a:ext>
            </a:extLst>
          </p:cNvPr>
          <p:cNvSpPr txBox="1"/>
          <p:nvPr/>
        </p:nvSpPr>
        <p:spPr>
          <a:xfrm>
            <a:off x="901700" y="11303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4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미투</a:t>
            </a:r>
            <a:r>
              <a:rPr 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en-US" sz="4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상품의</a:t>
            </a:r>
            <a:r>
              <a:rPr 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en-US" sz="4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영향력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C8D12A4-B5F4-6BFF-305A-B8D8FA28C6CB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BCAA8CF-26B6-5EFC-1DAA-9350DA55BDBD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793FEA9-6DD6-D08B-09F9-33CB31D56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A98F2685-F531-B4CF-9CE1-163F7CC6BF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DBBE3497-6D7D-6382-C615-810048BDA589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902CE3-DE55-CA72-51D5-11573F5A4688}"/>
              </a:ext>
            </a:extLst>
          </p:cNvPr>
          <p:cNvGrpSpPr/>
          <p:nvPr/>
        </p:nvGrpSpPr>
        <p:grpSpPr>
          <a:xfrm>
            <a:off x="901700" y="3076133"/>
            <a:ext cx="13335000" cy="6651068"/>
            <a:chOff x="660808" y="4245234"/>
            <a:chExt cx="11302592" cy="54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992418-4805-E202-F58D-6661B5035AB5}"/>
                </a:ext>
              </a:extLst>
            </p:cNvPr>
            <p:cNvSpPr txBox="1"/>
            <p:nvPr/>
          </p:nvSpPr>
          <p:spPr>
            <a:xfrm>
              <a:off x="660808" y="9388734"/>
              <a:ext cx="11302592" cy="264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</a:rPr>
                <a:t>https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</a:rPr>
                <a:t>://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</a:rPr>
                <a:t>www.asiatoday.co.kr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</a:rPr>
                <a:t>kn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</a:rPr>
                <a:t>/</a:t>
              </a:r>
              <a:r>
                <a:rPr lang="ko-KR" altLang="en-US" sz="800" dirty="0" err="1">
                  <a:solidFill>
                    <a:schemeClr val="bg2">
                      <a:lumMod val="75000"/>
                    </a:schemeClr>
                  </a:solidFill>
                </a:rPr>
                <a:t>view.php?key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</a:rPr>
                <a:t>=20150124010012546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881A43-6436-AA74-E1B3-6E3582638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808" y="4245234"/>
              <a:ext cx="6977118" cy="51435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3DFC3A-E1E2-4C90-5089-306D063EDF3D}"/>
              </a:ext>
            </a:extLst>
          </p:cNvPr>
          <p:cNvGrpSpPr/>
          <p:nvPr/>
        </p:nvGrpSpPr>
        <p:grpSpPr>
          <a:xfrm>
            <a:off x="9448513" y="2781300"/>
            <a:ext cx="11302592" cy="7053623"/>
            <a:chOff x="9448513" y="2692401"/>
            <a:chExt cx="11302592" cy="70536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AAB408-0955-17B7-447D-C84F8A45C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8513" y="2692401"/>
              <a:ext cx="7772400" cy="679817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E113D1-0479-481A-880D-8803B09A11AC}"/>
                </a:ext>
              </a:extLst>
            </p:cNvPr>
            <p:cNvSpPr txBox="1"/>
            <p:nvPr/>
          </p:nvSpPr>
          <p:spPr>
            <a:xfrm>
              <a:off x="9448513" y="9530580"/>
              <a:ext cx="1130259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R" sz="800" dirty="0">
                  <a:solidFill>
                    <a:schemeClr val="bg2">
                      <a:lumMod val="75000"/>
                    </a:schemeClr>
                  </a:solidFill>
                </a:rPr>
                <a:t>https://</a:t>
              </a:r>
              <a:r>
                <a:rPr lang="en" altLang="ko-KR" sz="800" dirty="0" err="1">
                  <a:solidFill>
                    <a:schemeClr val="bg2">
                      <a:lumMod val="75000"/>
                    </a:schemeClr>
                  </a:solidFill>
                </a:rPr>
                <a:t>news.bizwatch.co.kr</a:t>
              </a:r>
              <a:r>
                <a:rPr lang="en" altLang="ko-KR" sz="800" dirty="0">
                  <a:solidFill>
                    <a:schemeClr val="bg2">
                      <a:lumMod val="75000"/>
                    </a:schemeClr>
                  </a:solidFill>
                </a:rPr>
                <a:t>/article/consumer/2023/08/28/0002</a:t>
              </a:r>
              <a:endParaRPr lang="ko-KR" altLang="en-US" sz="8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TextBox 3">
            <a:extLst>
              <a:ext uri="{FF2B5EF4-FFF2-40B4-BE49-F238E27FC236}">
                <a16:creationId xmlns:a16="http://schemas.microsoft.com/office/drawing/2014/main" id="{EAE24663-56E0-AE17-9CAC-8EF7AE1B4C1B}"/>
              </a:ext>
            </a:extLst>
          </p:cNvPr>
          <p:cNvSpPr txBox="1"/>
          <p:nvPr/>
        </p:nvSpPr>
        <p:spPr>
          <a:xfrm>
            <a:off x="8318502" y="1343342"/>
            <a:ext cx="930314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ko-KR" altLang="en-US" sz="2200" b="1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미투 상품이</a:t>
            </a:r>
            <a:r>
              <a:rPr lang="ko-KR" altLang="en-US" sz="2200" b="1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란</a:t>
            </a:r>
            <a:r>
              <a:rPr lang="en-US" altLang="ko-KR" sz="2200" b="1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?</a:t>
            </a:r>
          </a:p>
          <a:p>
            <a:pPr lvl="0" algn="l">
              <a:lnSpc>
                <a:spcPct val="150000"/>
              </a:lnSpc>
            </a:pPr>
            <a:r>
              <a:rPr lang="ko-KR" altLang="en-US" sz="20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기업들이 새로운 브랜드를 선보이는 대신 기존 성공한 원조 히트상품을 대상으로 엇비슷한 새로운 브랜드를 출시해서 원조 히트상품의 인기에 편승하는 방식의 제품</a:t>
            </a:r>
            <a:endParaRPr lang="en-US" altLang="ko-KR" sz="20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1493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9FE2-B025-B9F8-F34D-71D80395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8">
            <a:extLst>
              <a:ext uri="{FF2B5EF4-FFF2-40B4-BE49-F238E27FC236}">
                <a16:creationId xmlns:a16="http://schemas.microsoft.com/office/drawing/2014/main" id="{ADE3E634-39B1-D0DA-E0C1-18607E75AF48}"/>
              </a:ext>
            </a:extLst>
          </p:cNvPr>
          <p:cNvSpPr txBox="1"/>
          <p:nvPr/>
        </p:nvSpPr>
        <p:spPr>
          <a:xfrm>
            <a:off x="901700" y="11303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4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미투</a:t>
            </a:r>
            <a:r>
              <a:rPr 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en-US" sz="4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상품의</a:t>
            </a:r>
            <a:r>
              <a:rPr 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en-US" sz="4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영향력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B292DF2-C18A-7C21-B0C3-1A9F3914E7DD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D4E5622-8230-EA8D-69E7-F59E6F6B92E1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02961368-2DA4-F56B-DC25-762F2FA5C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5" name="바닥글 개체 틀 24">
            <a:extLst>
              <a:ext uri="{FF2B5EF4-FFF2-40B4-BE49-F238E27FC236}">
                <a16:creationId xmlns:a16="http://schemas.microsoft.com/office/drawing/2014/main" id="{2D2B7572-CAAB-84B8-3285-5DD12321C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962F0830-472E-D30F-69F2-FF6387842B7F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6">
            <a:extLst>
              <a:ext uri="{FF2B5EF4-FFF2-40B4-BE49-F238E27FC236}">
                <a16:creationId xmlns:a16="http://schemas.microsoft.com/office/drawing/2014/main" id="{70050B5A-70E0-89C2-D5DB-2BA965246120}"/>
              </a:ext>
            </a:extLst>
          </p:cNvPr>
          <p:cNvSpPr txBox="1"/>
          <p:nvPr/>
        </p:nvSpPr>
        <p:spPr>
          <a:xfrm>
            <a:off x="960967" y="5183008"/>
            <a:ext cx="1939636" cy="4485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258DF5"/>
            </a:solidFill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먹태깡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(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농심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)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4F2DA6C9-55EB-E64E-3F99-D7F8770ECCDE}"/>
              </a:ext>
            </a:extLst>
          </p:cNvPr>
          <p:cNvSpPr txBox="1"/>
          <p:nvPr/>
        </p:nvSpPr>
        <p:spPr>
          <a:xfrm>
            <a:off x="935567" y="8095849"/>
            <a:ext cx="1939637" cy="44856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258DF5"/>
            </a:solidFill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노가리칩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(</a:t>
            </a:r>
            <a:r>
              <a:rPr lang="ko-KR" altLang="en-US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롯데</a:t>
            </a:r>
            <a:r>
              <a:rPr lang="en-US" altLang="ko-KR" sz="20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)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D01D212-7F35-EDCF-A9D7-28E865191921}"/>
              </a:ext>
            </a:extLst>
          </p:cNvPr>
          <p:cNvSpPr txBox="1"/>
          <p:nvPr/>
        </p:nvSpPr>
        <p:spPr>
          <a:xfrm>
            <a:off x="8318502" y="1343342"/>
            <a:ext cx="930314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ko-KR" altLang="en-US" sz="2500" u="none" strike="noStrike" spc="-200" dirty="0" err="1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먹태깡</a:t>
            </a:r>
            <a:r>
              <a:rPr lang="ko-KR" altLang="en-US" sz="25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en-US" altLang="ko-KR" sz="25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VS </a:t>
            </a:r>
            <a:r>
              <a:rPr lang="ko-KR" altLang="en-US" sz="25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노가리칩</a:t>
            </a:r>
            <a:endParaRPr lang="en-US" altLang="ko-KR" sz="25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84C96E-6345-676F-38E5-D4F1AD6A7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14171" b="1743"/>
          <a:stretch/>
        </p:blipFill>
        <p:spPr>
          <a:xfrm>
            <a:off x="3193635" y="7475328"/>
            <a:ext cx="5566965" cy="3611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B4A196E-80F6-6160-B633-B98E11C9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2"/>
          <a:stretch/>
        </p:blipFill>
        <p:spPr>
          <a:xfrm>
            <a:off x="3193635" y="6894975"/>
            <a:ext cx="4421569" cy="38861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4A01BA6-39D6-DF34-F4C4-2216BD5BB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4"/>
          <a:stretch/>
        </p:blipFill>
        <p:spPr>
          <a:xfrm>
            <a:off x="3201265" y="6316410"/>
            <a:ext cx="3693465" cy="38861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EB5567D-BEBE-4995-C42D-24CC1262E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1899"/>
          <a:stretch/>
        </p:blipFill>
        <p:spPr>
          <a:xfrm>
            <a:off x="3193635" y="8026747"/>
            <a:ext cx="6398608" cy="36117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EF80858-FB8D-B214-0990-DC1C6FFEE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r="14853"/>
          <a:stretch/>
        </p:blipFill>
        <p:spPr>
          <a:xfrm>
            <a:off x="1117143" y="3112619"/>
            <a:ext cx="1592775" cy="21811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1BD18DC-BF6D-E660-95C7-DDE6E327A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3" t="15315" r="17843" b="14131"/>
          <a:stretch/>
        </p:blipFill>
        <p:spPr>
          <a:xfrm>
            <a:off x="1113767" y="6196347"/>
            <a:ext cx="1616733" cy="1854854"/>
          </a:xfrm>
          <a:prstGeom prst="rect">
            <a:avLst/>
          </a:prstGeom>
        </p:spPr>
      </p:pic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566D1865-53F6-01A4-4342-B2DA8F1DB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641995"/>
              </p:ext>
            </p:extLst>
          </p:nvPr>
        </p:nvGraphicFramePr>
        <p:xfrm>
          <a:off x="10847180" y="3588159"/>
          <a:ext cx="6398608" cy="5746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EB5337D0-5E06-4821-3F11-111CCF8DCFEE}"/>
              </a:ext>
            </a:extLst>
          </p:cNvPr>
          <p:cNvSpPr/>
          <p:nvPr/>
        </p:nvSpPr>
        <p:spPr>
          <a:xfrm>
            <a:off x="670976" y="2827249"/>
            <a:ext cx="16950666" cy="6116402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16773BB6-65AE-2BED-1C4D-614691DB42CF}"/>
              </a:ext>
            </a:extLst>
          </p:cNvPr>
          <p:cNvSpPr txBox="1"/>
          <p:nvPr/>
        </p:nvSpPr>
        <p:spPr>
          <a:xfrm>
            <a:off x="1079900" y="2523963"/>
            <a:ext cx="4430330" cy="528658"/>
          </a:xfrm>
          <a:prstGeom prst="roundRect">
            <a:avLst>
              <a:gd name="adj" fmla="val 50000"/>
            </a:avLst>
          </a:prstGeom>
          <a:solidFill>
            <a:srgbClr val="258DF5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b="1" spc="-100" dirty="0">
                <a:solidFill>
                  <a:prstClr val="white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상품 리뷰 예시</a:t>
            </a:r>
            <a:endParaRPr lang="en-US" altLang="ko-KR" sz="2600" b="1" spc="-100" dirty="0">
              <a:solidFill>
                <a:prstClr val="white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CFBD974-5F91-0412-6413-2A4DFD17060C}"/>
              </a:ext>
            </a:extLst>
          </p:cNvPr>
          <p:cNvCxnSpPr>
            <a:cxnSpLocks/>
          </p:cNvCxnSpPr>
          <p:nvPr/>
        </p:nvCxnSpPr>
        <p:spPr>
          <a:xfrm>
            <a:off x="849997" y="5881906"/>
            <a:ext cx="10007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6">
            <a:extLst>
              <a:ext uri="{FF2B5EF4-FFF2-40B4-BE49-F238E27FC236}">
                <a16:creationId xmlns:a16="http://schemas.microsoft.com/office/drawing/2014/main" id="{2CFE389E-73AE-CC25-BDA6-0F5C23ACE31D}"/>
              </a:ext>
            </a:extLst>
          </p:cNvPr>
          <p:cNvSpPr txBox="1"/>
          <p:nvPr/>
        </p:nvSpPr>
        <p:spPr>
          <a:xfrm>
            <a:off x="12141057" y="3282265"/>
            <a:ext cx="4027573" cy="58152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258DF5"/>
            </a:solidFill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spc="-100" dirty="0">
                <a:solidFill>
                  <a:srgbClr val="258DF5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리뷰 비교 비율</a:t>
            </a:r>
            <a:endParaRPr lang="en-US" altLang="ko-KR" sz="2400" b="1" spc="-100" dirty="0">
              <a:solidFill>
                <a:srgbClr val="258DF5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639715E-4ECC-E520-1AE2-3A73D61230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2553" b="1"/>
          <a:stretch/>
        </p:blipFill>
        <p:spPr>
          <a:xfrm>
            <a:off x="3109518" y="3879718"/>
            <a:ext cx="5720211" cy="38050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1C51335-C1C5-F5CE-F948-E37A88CA5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48" y="4567809"/>
            <a:ext cx="3477091" cy="353287"/>
          </a:xfrm>
          <a:prstGeom prst="rect">
            <a:avLst/>
          </a:prstGeom>
        </p:spPr>
      </p:pic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51931E47-0BD8-EA13-AE00-427D86CE3E48}"/>
              </a:ext>
            </a:extLst>
          </p:cNvPr>
          <p:cNvCxnSpPr/>
          <p:nvPr/>
        </p:nvCxnSpPr>
        <p:spPr>
          <a:xfrm>
            <a:off x="1256253" y="9867900"/>
            <a:ext cx="15773401" cy="0"/>
          </a:xfrm>
          <a:prstGeom prst="line">
            <a:avLst/>
          </a:prstGeom>
          <a:ln w="57150">
            <a:solidFill>
              <a:srgbClr val="258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85AB4B2-8761-DC88-47A8-2A26A18F3046}"/>
              </a:ext>
            </a:extLst>
          </p:cNvPr>
          <p:cNvSpPr txBox="1"/>
          <p:nvPr/>
        </p:nvSpPr>
        <p:spPr>
          <a:xfrm>
            <a:off x="183802" y="9258300"/>
            <a:ext cx="1791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SeoulNamsan B" panose="02020503020101020101" pitchFamily="18" charset="-127"/>
                <a:ea typeface="SeoulNamsan B" panose="02020503020101020101" pitchFamily="18" charset="-127"/>
              </a:rPr>
              <a:t>＂</a:t>
            </a:r>
            <a:r>
              <a:rPr kumimoji="1" lang="ko-KR" altLang="en-US" sz="2800" dirty="0">
                <a:latin typeface="SeoulNamsan B" panose="02020503020101020101" pitchFamily="18" charset="-127"/>
                <a:ea typeface="SeoulNamsan B" panose="02020503020101020101" pitchFamily="18" charset="-127"/>
              </a:rPr>
              <a:t>리뷰 비교 비율의 비중이 높은 노가리칩이 </a:t>
            </a:r>
            <a:r>
              <a:rPr kumimoji="1" lang="ko-KR" altLang="en-US" sz="2800" dirty="0" err="1">
                <a:latin typeface="SeoulNamsan B" panose="02020503020101020101" pitchFamily="18" charset="-127"/>
                <a:ea typeface="SeoulNamsan B" panose="02020503020101020101" pitchFamily="18" charset="-127"/>
              </a:rPr>
              <a:t>먹태깡보다</a:t>
            </a:r>
            <a:r>
              <a:rPr kumimoji="1" lang="ko-KR" altLang="en-US" sz="2800" dirty="0">
                <a:latin typeface="SeoulNamsan B" panose="02020503020101020101" pitchFamily="18" charset="-127"/>
                <a:ea typeface="SeoulNamsan B" panose="02020503020101020101" pitchFamily="18" charset="-127"/>
              </a:rPr>
              <a:t> 더 높은 매출을 달성했을 것으로 예상됨</a:t>
            </a:r>
            <a:r>
              <a:rPr kumimoji="1" lang="en-US" altLang="ko-KR" sz="2800" dirty="0">
                <a:latin typeface="SeoulNamsan B" panose="02020503020101020101" pitchFamily="18" charset="-127"/>
                <a:ea typeface="SeoulNamsan B" panose="02020503020101020101" pitchFamily="18" charset="-127"/>
              </a:rPr>
              <a:t>.＂</a:t>
            </a:r>
            <a:endParaRPr kumimoji="1" lang="ko-KR" altLang="en-US" sz="2800" dirty="0"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602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3D909-0063-2483-ECA3-8AEA46F1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 0">
            <a:extLst>
              <a:ext uri="{FF2B5EF4-FFF2-40B4-BE49-F238E27FC236}">
                <a16:creationId xmlns:a16="http://schemas.microsoft.com/office/drawing/2014/main" id="{0A4C582F-2ED5-42A9-35BF-D09595A0F3BE}"/>
              </a:ext>
            </a:extLst>
          </p:cNvPr>
          <p:cNvSpPr txBox="1">
            <a:spLocks/>
          </p:cNvSpPr>
          <p:nvPr/>
        </p:nvSpPr>
        <p:spPr>
          <a:xfrm>
            <a:off x="771525" y="3114675"/>
            <a:ext cx="13030835" cy="3461385"/>
          </a:xfrm>
          <a:prstGeom prst="rect">
            <a:avLst/>
          </a:prstGeom>
        </p:spPr>
        <p:txBody>
          <a:bodyPr vert="horz" wrap="square" lIns="0" tIns="0" rIns="0" bIns="0" numCol="1" anchor="ctr">
            <a:noAutofit/>
          </a:bodyPr>
          <a:lstStyle/>
          <a:p>
            <a:pPr marL="0" indent="0">
              <a:lnSpc>
                <a:spcPct val="114999"/>
              </a:lnSpc>
              <a:buFontTx/>
              <a:buNone/>
            </a:pPr>
            <a:r>
              <a:rPr lang="ko-KR" altLang="en-US" sz="8800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스낵 시장의 현 상황 분석</a:t>
            </a:r>
          </a:p>
          <a:p>
            <a:pPr marL="0" indent="0">
              <a:lnSpc>
                <a:spcPct val="114999"/>
              </a:lnSpc>
              <a:buFontTx/>
              <a:buNone/>
            </a:pPr>
            <a:r>
              <a:rPr lang="ko-KR" altLang="en-US" sz="7200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- </a:t>
            </a:r>
            <a:r>
              <a: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charset="0"/>
              </a:rPr>
              <a:t>스낵 구매 결정 요인</a:t>
            </a:r>
            <a:endParaRPr lang="ko-KR" altLang="en-US" sz="8800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charset="0"/>
            </a:endParaRPr>
          </a:p>
        </p:txBody>
      </p:sp>
      <p:cxnSp>
        <p:nvCxnSpPr>
          <p:cNvPr id="16" name="Rect 0">
            <a:extLst>
              <a:ext uri="{FF2B5EF4-FFF2-40B4-BE49-F238E27FC236}">
                <a16:creationId xmlns:a16="http://schemas.microsoft.com/office/drawing/2014/main" id="{77AB92F5-50B9-A7C9-6A80-1261D2968DD8}"/>
              </a:ext>
            </a:extLst>
          </p:cNvPr>
          <p:cNvCxnSpPr>
            <a:cxnSpLocks/>
          </p:cNvCxnSpPr>
          <p:nvPr/>
        </p:nvCxnSpPr>
        <p:spPr>
          <a:xfrm>
            <a:off x="-27305" y="3162300"/>
            <a:ext cx="13382625" cy="635"/>
          </a:xfrm>
          <a:prstGeom prst="line">
            <a:avLst/>
          </a:prstGeom>
          <a:ln w="7620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" descr="C:/Users/itwill/AppData/Roaming/PolarisOffice/ETemp/2176_21307808/image2.png">
            <a:extLst>
              <a:ext uri="{FF2B5EF4-FFF2-40B4-BE49-F238E27FC236}">
                <a16:creationId xmlns:a16="http://schemas.microsoft.com/office/drawing/2014/main" id="{906EDCC1-2908-42BF-BFC3-1BF6C71B8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258060"/>
            <a:ext cx="630555" cy="535940"/>
          </a:xfrm>
          <a:prstGeom prst="rect">
            <a:avLst/>
          </a:prstGeom>
          <a:noFill/>
        </p:spPr>
      </p:pic>
      <p:pic>
        <p:nvPicPr>
          <p:cNvPr id="19" name="Picture " descr="C:/Users/itwill/AppData/Roaming/PolarisOffice/ETemp/2176_21307808/image3.png">
            <a:extLst>
              <a:ext uri="{FF2B5EF4-FFF2-40B4-BE49-F238E27FC236}">
                <a16:creationId xmlns:a16="http://schemas.microsoft.com/office/drawing/2014/main" id="{CF3B55D2-51C6-3297-36C9-15DBD4638E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2181860"/>
            <a:ext cx="693420" cy="682625"/>
          </a:xfrm>
          <a:prstGeom prst="rect">
            <a:avLst/>
          </a:prstGeom>
          <a:noFill/>
        </p:spPr>
      </p:pic>
      <p:pic>
        <p:nvPicPr>
          <p:cNvPr id="20" name="Picture " descr="C:/Users/itwill/AppData/Roaming/PolarisOffice/ETemp/2176_21307808/image4.png">
            <a:extLst>
              <a:ext uri="{FF2B5EF4-FFF2-40B4-BE49-F238E27FC236}">
                <a16:creationId xmlns:a16="http://schemas.microsoft.com/office/drawing/2014/main" id="{F72ACEDE-B752-771A-FB8C-6B20B5B55D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71015" y="2386330"/>
            <a:ext cx="808990" cy="399415"/>
          </a:xfrm>
          <a:prstGeom prst="rect">
            <a:avLst/>
          </a:prstGeom>
          <a:noFill/>
        </p:spPr>
      </p:pic>
      <p:pic>
        <p:nvPicPr>
          <p:cNvPr id="22" name="Picture " descr="C:/Users/itwill/AppData/Roaming/PolarisOffice/ETemp/2176_21307808/image5.png">
            <a:extLst>
              <a:ext uri="{FF2B5EF4-FFF2-40B4-BE49-F238E27FC236}">
                <a16:creationId xmlns:a16="http://schemas.microsoft.com/office/drawing/2014/main" id="{87D629A5-EA77-531B-C6A5-D90210101E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40000">
            <a:off x="3094990" y="2170430"/>
            <a:ext cx="535940" cy="75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610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4FFF2-182B-1D54-B55C-CFAEFC502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8A6178E-E6EC-3300-8100-6876972242AE}"/>
              </a:ext>
            </a:extLst>
          </p:cNvPr>
          <p:cNvSpPr/>
          <p:nvPr/>
        </p:nvSpPr>
        <p:spPr>
          <a:xfrm>
            <a:off x="901700" y="4016259"/>
            <a:ext cx="8990492" cy="4952803"/>
          </a:xfrm>
          <a:prstGeom prst="roundRect">
            <a:avLst/>
          </a:prstGeom>
          <a:solidFill>
            <a:srgbClr val="F2F2F2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50000"/>
              </a:lnSpc>
            </a:pPr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F22A043-E8D4-E41F-35A2-DEF6E2DA5FEC}"/>
              </a:ext>
            </a:extLst>
          </p:cNvPr>
          <p:cNvSpPr txBox="1"/>
          <p:nvPr/>
        </p:nvSpPr>
        <p:spPr>
          <a:xfrm>
            <a:off x="901700" y="1130300"/>
            <a:ext cx="778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구매 결정 요인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13131"/>
              </a:solidFill>
              <a:effectLst/>
              <a:uLnTx/>
              <a:uFillTx/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A366CFB-ABCA-C231-7B05-D59A820041C3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D904E47-A468-1222-BBAA-23434B8B9314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33B55E3-7130-AF58-72E9-30293E03C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4" name="바닥글 개체 틀 23">
            <a:extLst>
              <a:ext uri="{FF2B5EF4-FFF2-40B4-BE49-F238E27FC236}">
                <a16:creationId xmlns:a16="http://schemas.microsoft.com/office/drawing/2014/main" id="{DC66E596-DD5A-7411-8C81-D9612EA40F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040A2D84-3A52-21C6-3684-AF66B2379960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857737F3-1E4B-8637-C230-712DD5680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223725"/>
              </p:ext>
            </p:extLst>
          </p:nvPr>
        </p:nvGraphicFramePr>
        <p:xfrm>
          <a:off x="7239000" y="1790700"/>
          <a:ext cx="13176250" cy="88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84FC72D-A3AF-9D19-41D4-08A238E79BF8}"/>
              </a:ext>
            </a:extLst>
          </p:cNvPr>
          <p:cNvSpPr txBox="1"/>
          <p:nvPr/>
        </p:nvSpPr>
        <p:spPr>
          <a:xfrm>
            <a:off x="9217025" y="9785337"/>
            <a:ext cx="9220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출처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“</a:t>
            </a:r>
            <a:r>
              <a:rPr kumimoji="1"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KOSIS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국가통계포털</a:t>
            </a:r>
            <a:r>
              <a: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”(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B" panose="02020503020101020101" pitchFamily="18" charset="-127"/>
                <a:ea typeface="SeoulNamsan B" panose="02020503020101020101" pitchFamily="18" charset="-127"/>
              </a:rPr>
              <a:t>가공식품 품목별 구입 시 우선 확인하는 사항 과자류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B" panose="02020503020101020101" pitchFamily="18" charset="-127"/>
                <a:ea typeface="SeoulNamsan B" panose="02020503020101020101" pitchFamily="18" charset="-127"/>
              </a:rPr>
              <a:t>(2019~2023))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E8369A92-A95F-EA48-CE5D-ADFB4B630ED7}"/>
              </a:ext>
            </a:extLst>
          </p:cNvPr>
          <p:cNvSpPr txBox="1"/>
          <p:nvPr/>
        </p:nvSpPr>
        <p:spPr>
          <a:xfrm>
            <a:off x="1702750" y="3589180"/>
            <a:ext cx="7388391" cy="74506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FFD037"/>
            </a:solidFill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구입 시 우선 확인하는 사항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72E2D9-95B6-C12F-ED1A-6439952A48AA}"/>
              </a:ext>
            </a:extLst>
          </p:cNvPr>
          <p:cNvSpPr/>
          <p:nvPr/>
        </p:nvSpPr>
        <p:spPr>
          <a:xfrm>
            <a:off x="2095111" y="4739583"/>
            <a:ext cx="1169057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ko-KR" sz="9600" b="1" dirty="0">
                <a:ln w="6600">
                  <a:noFill/>
                  <a:prstDash val="solid"/>
                </a:ln>
                <a:solidFill>
                  <a:srgbClr val="FFD037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1</a:t>
            </a:r>
            <a:endParaRPr lang="ko-KR" altLang="en-US" sz="9600" b="1" dirty="0">
              <a:ln w="6600">
                <a:noFill/>
                <a:prstDash val="solid"/>
              </a:ln>
              <a:solidFill>
                <a:srgbClr val="FFD037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D73E11-2114-B9FB-FBE8-0D993F8CFDCD}"/>
              </a:ext>
            </a:extLst>
          </p:cNvPr>
          <p:cNvSpPr/>
          <p:nvPr/>
        </p:nvSpPr>
        <p:spPr>
          <a:xfrm>
            <a:off x="2095110" y="6922407"/>
            <a:ext cx="1169057" cy="156966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ko-KR" sz="9600" b="1" dirty="0">
                <a:ln w="6600">
                  <a:noFill/>
                  <a:prstDash val="solid"/>
                </a:ln>
                <a:solidFill>
                  <a:srgbClr val="FFD037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2</a:t>
            </a:r>
            <a:endParaRPr lang="ko-KR" altLang="en-US" sz="9600" b="1" dirty="0">
              <a:ln w="6600">
                <a:noFill/>
                <a:prstDash val="solid"/>
              </a:ln>
              <a:solidFill>
                <a:srgbClr val="FFD037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6D189441-A033-97B6-EB13-2971A399B4E7}"/>
              </a:ext>
            </a:extLst>
          </p:cNvPr>
          <p:cNvSpPr txBox="1"/>
          <p:nvPr/>
        </p:nvSpPr>
        <p:spPr>
          <a:xfrm>
            <a:off x="3456438" y="5029442"/>
            <a:ext cx="4845131" cy="745060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브랜드</a:t>
            </a:r>
            <a:r>
              <a:rPr lang="en-US" altLang="ko-KR" sz="32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/ </a:t>
            </a:r>
            <a:r>
              <a:rPr lang="ko-KR" altLang="en-US" sz="32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상표 </a:t>
            </a:r>
            <a:r>
              <a:rPr lang="en-US" altLang="ko-KR" sz="32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/ </a:t>
            </a:r>
            <a:r>
              <a:rPr lang="ko-KR" altLang="en-US" sz="32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제조사</a:t>
            </a:r>
            <a:endParaRPr lang="en-US" altLang="ko-KR" sz="32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667B88-994D-2A49-01E1-7C8B345FD95E}"/>
              </a:ext>
            </a:extLst>
          </p:cNvPr>
          <p:cNvCxnSpPr/>
          <p:nvPr/>
        </p:nvCxnSpPr>
        <p:spPr>
          <a:xfrm>
            <a:off x="3264168" y="5855607"/>
            <a:ext cx="5051034" cy="0"/>
          </a:xfrm>
          <a:prstGeom prst="line">
            <a:avLst/>
          </a:prstGeom>
          <a:ln w="57150">
            <a:solidFill>
              <a:srgbClr val="FFD037"/>
            </a:solidFill>
          </a:ln>
          <a:effectLst>
            <a:outerShdw dist="38100" dir="2700000" algn="b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C500EA6B-7DFB-1C62-3DE8-556FDFC1D344}"/>
              </a:ext>
            </a:extLst>
          </p:cNvPr>
          <p:cNvCxnSpPr/>
          <p:nvPr/>
        </p:nvCxnSpPr>
        <p:spPr>
          <a:xfrm>
            <a:off x="3264167" y="7985143"/>
            <a:ext cx="5051034" cy="0"/>
          </a:xfrm>
          <a:prstGeom prst="line">
            <a:avLst/>
          </a:prstGeom>
          <a:ln w="57150">
            <a:solidFill>
              <a:srgbClr val="FFD037"/>
            </a:solidFill>
          </a:ln>
          <a:effectLst>
            <a:outerShdw dist="38100" dir="2700000" algn="b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6">
            <a:extLst>
              <a:ext uri="{FF2B5EF4-FFF2-40B4-BE49-F238E27FC236}">
                <a16:creationId xmlns:a16="http://schemas.microsoft.com/office/drawing/2014/main" id="{F3039406-DE9A-746F-EFFB-B46A438021DA}"/>
              </a:ext>
            </a:extLst>
          </p:cNvPr>
          <p:cNvSpPr txBox="1"/>
          <p:nvPr/>
        </p:nvSpPr>
        <p:spPr>
          <a:xfrm>
            <a:off x="3473371" y="7168804"/>
            <a:ext cx="4845131" cy="745060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가격</a:t>
            </a:r>
            <a:endParaRPr lang="en-US" altLang="ko-KR" sz="32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87B1D328-3F72-5142-3760-59EED04BBF15}"/>
              </a:ext>
            </a:extLst>
          </p:cNvPr>
          <p:cNvSpPr txBox="1"/>
          <p:nvPr/>
        </p:nvSpPr>
        <p:spPr>
          <a:xfrm>
            <a:off x="8318502" y="1343342"/>
            <a:ext cx="930314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ko-KR" altLang="en-US" sz="23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사람들은 스낵 구매 시에 브랜드</a:t>
            </a:r>
            <a:r>
              <a:rPr lang="en-US" altLang="ko-KR" sz="23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3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상표</a:t>
            </a:r>
            <a:r>
              <a:rPr lang="en-US" altLang="ko-KR" sz="23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3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제조사를 첫 번째로</a:t>
            </a:r>
            <a:r>
              <a:rPr lang="en-US" altLang="ko-KR" sz="23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</a:p>
          <a:p>
            <a:pPr lvl="0" algn="l">
              <a:lnSpc>
                <a:spcPct val="150000"/>
              </a:lnSpc>
            </a:pPr>
            <a:r>
              <a:rPr lang="ko-KR" altLang="en-US" sz="2300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가격을 두 번째로 확인하는 것으로 확인되었음</a:t>
            </a:r>
            <a:r>
              <a:rPr lang="en-US" altLang="ko-KR" sz="2300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.</a:t>
            </a:r>
            <a:endParaRPr lang="en-US" altLang="ko-KR" sz="23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06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2013E-5EC4-B9EF-7E5F-5C00A7EF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5522DB19-9D2F-5897-EE89-73B9AFCF8EAC}"/>
              </a:ext>
            </a:extLst>
          </p:cNvPr>
          <p:cNvSpPr/>
          <p:nvPr/>
        </p:nvSpPr>
        <p:spPr>
          <a:xfrm>
            <a:off x="10337501" y="6879134"/>
            <a:ext cx="7284141" cy="2699588"/>
          </a:xfrm>
          <a:prstGeom prst="roundRect">
            <a:avLst/>
          </a:prstGeom>
          <a:solidFill>
            <a:srgbClr val="F2F2F2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50000"/>
              </a:lnSpc>
            </a:pPr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0CF423B-6244-B7C5-A19D-93FC0E3694F8}"/>
              </a:ext>
            </a:extLst>
          </p:cNvPr>
          <p:cNvSpPr/>
          <p:nvPr/>
        </p:nvSpPr>
        <p:spPr>
          <a:xfrm>
            <a:off x="10337501" y="4056813"/>
            <a:ext cx="7284141" cy="2366308"/>
          </a:xfrm>
          <a:prstGeom prst="roundRect">
            <a:avLst/>
          </a:prstGeom>
          <a:solidFill>
            <a:srgbClr val="F2F2F2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50000"/>
              </a:lnSpc>
            </a:pPr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0805235-BEA7-1088-E1BD-43B534D79685}"/>
              </a:ext>
            </a:extLst>
          </p:cNvPr>
          <p:cNvSpPr/>
          <p:nvPr/>
        </p:nvSpPr>
        <p:spPr>
          <a:xfrm>
            <a:off x="660808" y="3972020"/>
            <a:ext cx="9435410" cy="5606702"/>
          </a:xfrm>
          <a:prstGeom prst="roundRect">
            <a:avLst/>
          </a:prstGeom>
          <a:solidFill>
            <a:srgbClr val="F2F2F2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50000"/>
              </a:lnSpc>
            </a:pPr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AE59294-75D0-1EAF-C107-8F22E404F02F}"/>
              </a:ext>
            </a:extLst>
          </p:cNvPr>
          <p:cNvSpPr txBox="1"/>
          <p:nvPr/>
        </p:nvSpPr>
        <p:spPr>
          <a:xfrm>
            <a:off x="901700" y="1130300"/>
            <a:ext cx="778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구매 결정 요인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13131"/>
              </a:solidFill>
              <a:effectLst/>
              <a:uLnTx/>
              <a:uFillTx/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0807E2A-4119-BB4F-AA66-1265D5839D4C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29E7670-EA06-BDAA-65DC-480D42C457B3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0E339C5-750C-479A-0E37-A3E0AF4C26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4" name="바닥글 개체 틀 23">
            <a:extLst>
              <a:ext uri="{FF2B5EF4-FFF2-40B4-BE49-F238E27FC236}">
                <a16:creationId xmlns:a16="http://schemas.microsoft.com/office/drawing/2014/main" id="{42E443CA-EEA2-F9AA-A107-D761C421A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BB1FB7B9-FE42-9F11-9F8A-D0600130F104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">
            <a:extLst>
              <a:ext uri="{FF2B5EF4-FFF2-40B4-BE49-F238E27FC236}">
                <a16:creationId xmlns:a16="http://schemas.microsoft.com/office/drawing/2014/main" id="{61EDE54E-7A44-B9CD-9BAC-C85B972682B2}"/>
              </a:ext>
            </a:extLst>
          </p:cNvPr>
          <p:cNvSpPr txBox="1"/>
          <p:nvPr/>
        </p:nvSpPr>
        <p:spPr>
          <a:xfrm>
            <a:off x="8318502" y="1343342"/>
            <a:ext cx="930314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ko-KR" altLang="en-US" sz="25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같은 제품 다른 브랜드의 사례</a:t>
            </a:r>
            <a:endParaRPr lang="en-US" altLang="ko-KR" sz="25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5F2D68-F3EB-1B1C-9914-59007F2C7187}"/>
              </a:ext>
            </a:extLst>
          </p:cNvPr>
          <p:cNvSpPr/>
          <p:nvPr/>
        </p:nvSpPr>
        <p:spPr>
          <a:xfrm>
            <a:off x="635408" y="2495371"/>
            <a:ext cx="878330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ko-KR" sz="7200" b="1" dirty="0">
                <a:ln w="6600">
                  <a:noFill/>
                  <a:prstDash val="solid"/>
                </a:ln>
                <a:solidFill>
                  <a:srgbClr val="FFD037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1</a:t>
            </a:r>
            <a:endParaRPr lang="ko-KR" altLang="en-US" sz="7200" b="1" dirty="0">
              <a:ln w="6600">
                <a:noFill/>
                <a:prstDash val="solid"/>
              </a:ln>
              <a:solidFill>
                <a:srgbClr val="FFD037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E3872421-B8CD-637B-9371-07491F68EE5D}"/>
              </a:ext>
            </a:extLst>
          </p:cNvPr>
          <p:cNvSpPr txBox="1"/>
          <p:nvPr/>
        </p:nvSpPr>
        <p:spPr>
          <a:xfrm>
            <a:off x="1506706" y="2667832"/>
            <a:ext cx="3640219" cy="615752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브랜드</a:t>
            </a:r>
            <a:r>
              <a:rPr lang="en-US" altLang="ko-KR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/ </a:t>
            </a: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상표 </a:t>
            </a:r>
            <a:r>
              <a:rPr lang="en-US" altLang="ko-KR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/ </a:t>
            </a: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제조사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5921627-CC39-DE96-D7E5-07F9B42241A0}"/>
              </a:ext>
            </a:extLst>
          </p:cNvPr>
          <p:cNvCxnSpPr/>
          <p:nvPr/>
        </p:nvCxnSpPr>
        <p:spPr>
          <a:xfrm>
            <a:off x="1385876" y="3326171"/>
            <a:ext cx="3794916" cy="0"/>
          </a:xfrm>
          <a:prstGeom prst="line">
            <a:avLst/>
          </a:prstGeom>
          <a:ln w="57150">
            <a:solidFill>
              <a:srgbClr val="FFD037"/>
            </a:solidFill>
          </a:ln>
          <a:effectLst>
            <a:outerShdw dist="38100" dir="2700000" algn="b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33845654-B44F-D348-B3AD-F00B95E2F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90876"/>
              </p:ext>
            </p:extLst>
          </p:nvPr>
        </p:nvGraphicFramePr>
        <p:xfrm>
          <a:off x="1755021" y="3543300"/>
          <a:ext cx="7604127" cy="5924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EB249EDC-0D21-C481-02D0-45C7A00DA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18870" r="10697" b="18173"/>
          <a:stretch/>
        </p:blipFill>
        <p:spPr>
          <a:xfrm>
            <a:off x="1003426" y="5345333"/>
            <a:ext cx="1552342" cy="12437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7ECB98-425F-41EF-C421-C3AD9FB9BE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96" y="7283975"/>
            <a:ext cx="1541070" cy="13425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3C8E81-059B-D417-1560-AFB209EBC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6" b="60181"/>
          <a:stretch/>
        </p:blipFill>
        <p:spPr>
          <a:xfrm>
            <a:off x="10917046" y="4518120"/>
            <a:ext cx="2488045" cy="15574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4037B14-870C-A43B-D35E-9407302E5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2" t="41068" b="1"/>
          <a:stretch/>
        </p:blipFill>
        <p:spPr>
          <a:xfrm>
            <a:off x="11052870" y="7378835"/>
            <a:ext cx="2033750" cy="17476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A068B3-1352-8D09-CB4C-DF344AA2D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4" r="47001"/>
          <a:stretch/>
        </p:blipFill>
        <p:spPr>
          <a:xfrm>
            <a:off x="15077236" y="7261320"/>
            <a:ext cx="2084568" cy="18651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0ADEA44-BB0B-3F12-90DD-3878235E1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4" b="60633"/>
          <a:stretch/>
        </p:blipFill>
        <p:spPr>
          <a:xfrm>
            <a:off x="14971133" y="4512826"/>
            <a:ext cx="2313266" cy="14181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77B231D-F315-0112-19DD-E8B2C44F1E62}"/>
              </a:ext>
            </a:extLst>
          </p:cNvPr>
          <p:cNvSpPr txBox="1"/>
          <p:nvPr/>
        </p:nvSpPr>
        <p:spPr>
          <a:xfrm rot="10800000">
            <a:off x="13712181" y="4383331"/>
            <a:ext cx="1065733" cy="1631216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chemeClr val="tx1">
                <a:lumMod val="85000"/>
                <a:lumOff val="15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0" dirty="0">
                <a:ln w="57150">
                  <a:solidFill>
                    <a:srgbClr val="FFD037"/>
                  </a:solidFill>
                </a:ln>
                <a:solidFill>
                  <a:srgbClr val="FFD037"/>
                </a:solidFill>
                <a:effectLst>
                  <a:outerShdw blurRad="50800" dist="38100" dir="2700000" sx="1000" sy="1000" algn="ctr" rotWithShape="0">
                    <a:srgbClr val="000000"/>
                  </a:out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&lt;</a:t>
            </a:r>
            <a:endParaRPr kumimoji="1" lang="ko-KR" altLang="en-US" sz="10000" dirty="0">
              <a:ln w="57150">
                <a:solidFill>
                  <a:srgbClr val="FFD037"/>
                </a:solidFill>
              </a:ln>
              <a:solidFill>
                <a:srgbClr val="FFD037"/>
              </a:solidFill>
              <a:effectLst>
                <a:outerShdw blurRad="50800" dist="38100" dir="2700000" sx="1000" sy="1000" algn="ctr" rotWithShape="0">
                  <a:srgbClr val="000000"/>
                </a:outerShdw>
              </a:effectLst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E76947-0EC7-9F7C-AAF3-753492A64238}"/>
              </a:ext>
            </a:extLst>
          </p:cNvPr>
          <p:cNvSpPr txBox="1"/>
          <p:nvPr/>
        </p:nvSpPr>
        <p:spPr>
          <a:xfrm rot="10800000">
            <a:off x="13648550" y="7261320"/>
            <a:ext cx="968848" cy="1631216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chemeClr val="tx1">
                <a:lumMod val="85000"/>
                <a:lumOff val="15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0" dirty="0">
                <a:ln w="57150">
                  <a:solidFill>
                    <a:srgbClr val="FFD037"/>
                  </a:solidFill>
                </a:ln>
                <a:solidFill>
                  <a:srgbClr val="FFD037"/>
                </a:solidFill>
                <a:effectLst>
                  <a:outerShdw blurRad="50800" dist="38100" dir="2700000" sx="1000" sy="1000" algn="ctr" rotWithShape="0">
                    <a:srgbClr val="000000"/>
                  </a:out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&lt;</a:t>
            </a:r>
            <a:endParaRPr kumimoji="1" lang="ko-KR" altLang="en-US" sz="10000" dirty="0">
              <a:ln w="57150">
                <a:solidFill>
                  <a:srgbClr val="FFD037"/>
                </a:solidFill>
              </a:ln>
              <a:solidFill>
                <a:srgbClr val="FFD037"/>
              </a:solidFill>
              <a:effectLst>
                <a:outerShdw blurRad="50800" dist="38100" dir="2700000" sx="1000" sy="1000" algn="ctr" rotWithShape="0">
                  <a:srgbClr val="000000"/>
                </a:outerShdw>
              </a:effectLst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58954178-AE11-76E3-8F72-B2142B23F0DC}"/>
              </a:ext>
            </a:extLst>
          </p:cNvPr>
          <p:cNvSpPr txBox="1"/>
          <p:nvPr/>
        </p:nvSpPr>
        <p:spPr>
          <a:xfrm>
            <a:off x="1121211" y="3768818"/>
            <a:ext cx="2698037" cy="57598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FFD037"/>
            </a:solidFill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초코파이</a:t>
            </a:r>
            <a:endParaRPr lang="en-US" altLang="ko-KR" sz="24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5567BB7D-5257-F91F-8B0E-BA7C675ADA21}"/>
              </a:ext>
            </a:extLst>
          </p:cNvPr>
          <p:cNvSpPr txBox="1"/>
          <p:nvPr/>
        </p:nvSpPr>
        <p:spPr>
          <a:xfrm>
            <a:off x="10764837" y="3768818"/>
            <a:ext cx="2698037" cy="57598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FFD037"/>
            </a:solidFill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카스타드</a:t>
            </a:r>
            <a:endParaRPr lang="en-US" altLang="ko-KR" sz="24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D8FC6F0A-54CB-605A-DF00-EA85DC7D5708}"/>
              </a:ext>
            </a:extLst>
          </p:cNvPr>
          <p:cNvSpPr txBox="1"/>
          <p:nvPr/>
        </p:nvSpPr>
        <p:spPr>
          <a:xfrm>
            <a:off x="917387" y="6356454"/>
            <a:ext cx="1675268" cy="57598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오리온</a:t>
            </a: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9590BEF9-82B7-0AB3-774D-35155586768A}"/>
              </a:ext>
            </a:extLst>
          </p:cNvPr>
          <p:cNvSpPr txBox="1"/>
          <p:nvPr/>
        </p:nvSpPr>
        <p:spPr>
          <a:xfrm>
            <a:off x="918633" y="8412825"/>
            <a:ext cx="1675268" cy="57598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롯데</a:t>
            </a: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E816276A-571B-A20C-5EB2-E00F6228C400}"/>
              </a:ext>
            </a:extLst>
          </p:cNvPr>
          <p:cNvSpPr txBox="1"/>
          <p:nvPr/>
        </p:nvSpPr>
        <p:spPr>
          <a:xfrm>
            <a:off x="11232111" y="5888382"/>
            <a:ext cx="1675268" cy="57598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롯데</a:t>
            </a: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2730E07E-8D75-7E61-526F-61D299B1BBBD}"/>
              </a:ext>
            </a:extLst>
          </p:cNvPr>
          <p:cNvSpPr txBox="1"/>
          <p:nvPr/>
        </p:nvSpPr>
        <p:spPr>
          <a:xfrm>
            <a:off x="15164932" y="5861107"/>
            <a:ext cx="1675268" cy="57598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오리온</a:t>
            </a: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F547B65C-1F51-4BD8-B34A-6EA9F98D6BA9}"/>
              </a:ext>
            </a:extLst>
          </p:cNvPr>
          <p:cNvSpPr txBox="1"/>
          <p:nvPr/>
        </p:nvSpPr>
        <p:spPr>
          <a:xfrm>
            <a:off x="10690121" y="6663701"/>
            <a:ext cx="2698037" cy="57598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FFD037"/>
            </a:solidFill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후레쉬베리</a:t>
            </a:r>
            <a:endParaRPr lang="en-US" altLang="ko-KR" sz="24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7CDE7C91-3FBC-4BDC-24A0-8A7470CD1B30}"/>
              </a:ext>
            </a:extLst>
          </p:cNvPr>
          <p:cNvSpPr txBox="1"/>
          <p:nvPr/>
        </p:nvSpPr>
        <p:spPr>
          <a:xfrm>
            <a:off x="11349048" y="9047532"/>
            <a:ext cx="1675268" cy="57598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오리온</a:t>
            </a: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5733B3F0-CEB9-CDC4-6AFB-71AF28CA4B1F}"/>
              </a:ext>
            </a:extLst>
          </p:cNvPr>
          <p:cNvSpPr txBox="1"/>
          <p:nvPr/>
        </p:nvSpPr>
        <p:spPr>
          <a:xfrm>
            <a:off x="15281886" y="9015360"/>
            <a:ext cx="1675268" cy="57598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롯데</a:t>
            </a:r>
            <a:endParaRPr lang="en-US" altLang="ko-KR" sz="1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FA10C993-BDE0-E38C-F189-11A08A14AC8F}"/>
              </a:ext>
            </a:extLst>
          </p:cNvPr>
          <p:cNvSpPr txBox="1"/>
          <p:nvPr/>
        </p:nvSpPr>
        <p:spPr>
          <a:xfrm>
            <a:off x="10196534" y="2610529"/>
            <a:ext cx="7304066" cy="832717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444447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"</a:t>
            </a:r>
            <a:r>
              <a:rPr lang="en" altLang="ko-KR" sz="3600" b="1" i="0" dirty="0">
                <a:solidFill>
                  <a:srgbClr val="444447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The </a:t>
            </a:r>
            <a:r>
              <a:rPr lang="en" altLang="ko-KR" sz="3600" b="1" i="0" dirty="0">
                <a:solidFill>
                  <a:srgbClr val="FFC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original </a:t>
            </a:r>
            <a:r>
              <a:rPr lang="en" altLang="ko-KR" sz="3600" b="1" i="0" dirty="0">
                <a:solidFill>
                  <a:srgbClr val="444447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is the </a:t>
            </a:r>
            <a:r>
              <a:rPr lang="en" altLang="ko-KR" sz="3600" b="1" i="0" dirty="0">
                <a:solidFill>
                  <a:srgbClr val="FFC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best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"</a:t>
            </a:r>
            <a:endParaRPr lang="en-US" altLang="ko-KR" sz="2000" b="1" spc="-100" dirty="0"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AE55EAD-43FD-E64C-E99A-A020F07FCAE2}"/>
              </a:ext>
            </a:extLst>
          </p:cNvPr>
          <p:cNvCxnSpPr/>
          <p:nvPr/>
        </p:nvCxnSpPr>
        <p:spPr>
          <a:xfrm>
            <a:off x="11070733" y="3424296"/>
            <a:ext cx="5491152" cy="0"/>
          </a:xfrm>
          <a:prstGeom prst="line">
            <a:avLst/>
          </a:prstGeom>
          <a:ln w="76200">
            <a:solidFill>
              <a:srgbClr val="FFD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FFA870E-DE3D-A7EA-77B3-E7F297E645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728">
            <a:off x="16413585" y="2627092"/>
            <a:ext cx="903269" cy="9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12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253E0-5036-7C78-3F8C-F8C354A9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3C10D1-3637-243E-D344-2D22124B1BA0}"/>
              </a:ext>
            </a:extLst>
          </p:cNvPr>
          <p:cNvSpPr/>
          <p:nvPr/>
        </p:nvSpPr>
        <p:spPr>
          <a:xfrm>
            <a:off x="8717937" y="3361781"/>
            <a:ext cx="8495490" cy="654641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>
              <a:lnSpc>
                <a:spcPct val="150000"/>
              </a:lnSpc>
            </a:pPr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0EED5914-2963-2256-6D76-94E8F53D62EF}"/>
              </a:ext>
            </a:extLst>
          </p:cNvPr>
          <p:cNvSpPr txBox="1"/>
          <p:nvPr/>
        </p:nvSpPr>
        <p:spPr>
          <a:xfrm>
            <a:off x="901700" y="1130300"/>
            <a:ext cx="778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구매 결정 요인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13131"/>
              </a:solidFill>
              <a:effectLst/>
              <a:uLnTx/>
              <a:uFillTx/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D685B73-9247-3699-9019-775AA41A9EB0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AF94F8D-40E7-60B5-8C75-0B6487212DF2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9BFF25F-CCFE-2549-7C47-2F5FE5A20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4" name="바닥글 개체 틀 23">
            <a:extLst>
              <a:ext uri="{FF2B5EF4-FFF2-40B4-BE49-F238E27FC236}">
                <a16:creationId xmlns:a16="http://schemas.microsoft.com/office/drawing/2014/main" id="{3F376A17-5C22-8F3E-8935-49B6B3E76C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현 상황 분석</a:t>
            </a: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4005A619-3E38-1AA8-EF11-E3B5DF36DC60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">
            <a:extLst>
              <a:ext uri="{FF2B5EF4-FFF2-40B4-BE49-F238E27FC236}">
                <a16:creationId xmlns:a16="http://schemas.microsoft.com/office/drawing/2014/main" id="{E99C9787-A94D-3CCE-5CAD-15EF2BADEE85}"/>
              </a:ext>
            </a:extLst>
          </p:cNvPr>
          <p:cNvSpPr txBox="1"/>
          <p:nvPr/>
        </p:nvSpPr>
        <p:spPr>
          <a:xfrm>
            <a:off x="8318502" y="1343342"/>
            <a:ext cx="930314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ko-KR" altLang="en-US" sz="25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가격 인하에도 불구하고 매출이 상승한 </a:t>
            </a:r>
            <a:r>
              <a:rPr lang="ko-KR" altLang="en-US" sz="2500" u="none" strike="noStrike" spc="-200" dirty="0" err="1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새우깡</a:t>
            </a:r>
            <a:endParaRPr lang="en-US" altLang="ko-KR" sz="25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3EF03B-404D-A3FF-C8DF-FE5E12D2B84C}"/>
              </a:ext>
            </a:extLst>
          </p:cNvPr>
          <p:cNvGrpSpPr/>
          <p:nvPr/>
        </p:nvGrpSpPr>
        <p:grpSpPr>
          <a:xfrm>
            <a:off x="1074573" y="5617991"/>
            <a:ext cx="6974626" cy="4312939"/>
            <a:chOff x="914400" y="4610100"/>
            <a:chExt cx="7227016" cy="5358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4C59D6-2592-13A6-CA79-32F3E15BBBA2}"/>
                </a:ext>
              </a:extLst>
            </p:cNvPr>
            <p:cNvSpPr txBox="1"/>
            <p:nvPr/>
          </p:nvSpPr>
          <p:spPr>
            <a:xfrm>
              <a:off x="914400" y="9753601"/>
              <a:ext cx="438350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ore-KR" altLang="en-US" sz="800" dirty="0">
                  <a:solidFill>
                    <a:schemeClr val="bg2">
                      <a:lumMod val="75000"/>
                    </a:schemeClr>
                  </a:solidFill>
                </a:rPr>
                <a:t>https://news.mt.co.kr/mtview.php?no=2024012616034443179</a:t>
              </a:r>
            </a:p>
          </p:txBody>
        </p:sp>
        <p:pic>
          <p:nvPicPr>
            <p:cNvPr id="4" name="그림 3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AB8241B8-A6C6-ED42-963E-B74F2E648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610100"/>
              <a:ext cx="7227016" cy="51054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580D51-601D-5973-0B70-31A3FA4CAE93}"/>
              </a:ext>
            </a:extLst>
          </p:cNvPr>
          <p:cNvGrpSpPr/>
          <p:nvPr/>
        </p:nvGrpSpPr>
        <p:grpSpPr>
          <a:xfrm>
            <a:off x="1074573" y="3707933"/>
            <a:ext cx="6974626" cy="1829240"/>
            <a:chOff x="1344510" y="2548242"/>
            <a:chExt cx="6350000" cy="19179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A871D0-5D6A-0B20-ABAA-9726B5807999}"/>
                </a:ext>
              </a:extLst>
            </p:cNvPr>
            <p:cNvSpPr txBox="1"/>
            <p:nvPr/>
          </p:nvSpPr>
          <p:spPr>
            <a:xfrm>
              <a:off x="1344510" y="4250728"/>
              <a:ext cx="324522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ore-KR" altLang="en-US" sz="800" dirty="0">
                  <a:solidFill>
                    <a:schemeClr val="bg2">
                      <a:lumMod val="75000"/>
                    </a:schemeClr>
                  </a:solidFill>
                </a:rPr>
                <a:t>https://www.thescoop.co.kr/news/articleView.html?idxno=58273</a:t>
              </a:r>
            </a:p>
          </p:txBody>
        </p:sp>
        <p:pic>
          <p:nvPicPr>
            <p:cNvPr id="6" name="그림 5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DCAAA029-0A5A-9C96-5ACB-6E633F820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510" y="2548242"/>
              <a:ext cx="6350000" cy="16891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40BD87-0410-E541-AFFC-447DFB256714}"/>
              </a:ext>
            </a:extLst>
          </p:cNvPr>
          <p:cNvGrpSpPr/>
          <p:nvPr/>
        </p:nvGrpSpPr>
        <p:grpSpPr>
          <a:xfrm>
            <a:off x="9206642" y="3820241"/>
            <a:ext cx="7526859" cy="6016344"/>
            <a:chOff x="12279109" y="6210300"/>
            <a:chExt cx="5210581" cy="4712778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A7AF1B50-F1A3-3D8F-EF21-AE4DE9F2FB17}"/>
                </a:ext>
              </a:extLst>
            </p:cNvPr>
            <p:cNvGraphicFramePr/>
            <p:nvPr/>
          </p:nvGraphicFramePr>
          <p:xfrm>
            <a:off x="12279109" y="6210300"/>
            <a:ext cx="5210581" cy="47127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4" name="그림 13" descr="스케치, 그림, 그래픽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4800D542-C825-4DC8-3ECF-76E2228D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71316" flipH="1">
              <a:off x="14281867" y="7209307"/>
              <a:ext cx="2700509" cy="1393454"/>
            </a:xfrm>
            <a:prstGeom prst="rect">
              <a:avLst/>
            </a:prstGeom>
          </p:spPr>
        </p:pic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7C99FCD3-5B42-55A2-B658-C9D12381BC2E}"/>
              </a:ext>
            </a:extLst>
          </p:cNvPr>
          <p:cNvSpPr txBox="1"/>
          <p:nvPr/>
        </p:nvSpPr>
        <p:spPr>
          <a:xfrm>
            <a:off x="11238922" y="2932344"/>
            <a:ext cx="3453520" cy="702479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38100">
            <a:solidFill>
              <a:srgbClr val="FFD037"/>
            </a:solidFill>
          </a:ln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새우깡</a:t>
            </a: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매출액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0F0BEADF-322C-4B99-AE32-9A3BB7846860}"/>
              </a:ext>
            </a:extLst>
          </p:cNvPr>
          <p:cNvSpPr txBox="1"/>
          <p:nvPr/>
        </p:nvSpPr>
        <p:spPr>
          <a:xfrm>
            <a:off x="16424711" y="5608379"/>
            <a:ext cx="1445516" cy="934980"/>
          </a:xfrm>
          <a:prstGeom prst="roundRect">
            <a:avLst/>
          </a:prstGeom>
          <a:solidFill>
            <a:srgbClr val="F2F2F2"/>
          </a:solidFill>
          <a:ln w="38100">
            <a:solidFill>
              <a:srgbClr val="FFD037"/>
            </a:solidFill>
          </a:ln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250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물가</a:t>
            </a:r>
            <a:endParaRPr lang="en-US" altLang="ko-KR" sz="250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107547B-FD9F-2E08-57BF-6F9BBE204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59590">
            <a:off x="17130581" y="5816794"/>
            <a:ext cx="643232" cy="643232"/>
          </a:xfrm>
          <a:prstGeom prst="rect">
            <a:avLst/>
          </a:prstGeom>
        </p:spPr>
      </p:pic>
      <p:sp>
        <p:nvSpPr>
          <p:cNvPr id="47" name="TextBox 3">
            <a:extLst>
              <a:ext uri="{FF2B5EF4-FFF2-40B4-BE49-F238E27FC236}">
                <a16:creationId xmlns:a16="http://schemas.microsoft.com/office/drawing/2014/main" id="{8DAB013C-ECBA-0B65-C53F-267C8A42B1D5}"/>
              </a:ext>
            </a:extLst>
          </p:cNvPr>
          <p:cNvSpPr txBox="1"/>
          <p:nvPr/>
        </p:nvSpPr>
        <p:spPr>
          <a:xfrm>
            <a:off x="16455598" y="6646920"/>
            <a:ext cx="1413158" cy="934980"/>
          </a:xfrm>
          <a:prstGeom prst="roundRect">
            <a:avLst/>
          </a:prstGeom>
          <a:solidFill>
            <a:srgbClr val="F2F2F2"/>
          </a:solidFill>
          <a:ln w="38100">
            <a:solidFill>
              <a:srgbClr val="FFD037"/>
            </a:solidFill>
          </a:ln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250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가격</a:t>
            </a:r>
            <a:endParaRPr lang="en-US" altLang="ko-KR" sz="250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CF51ABA-6FC3-AEF0-0CAA-03E732A5CC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7133962" y="6833321"/>
            <a:ext cx="670560" cy="67056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77B0FE-2E33-177C-EFFE-1CBA7B97C277}"/>
              </a:ext>
            </a:extLst>
          </p:cNvPr>
          <p:cNvSpPr/>
          <p:nvPr/>
        </p:nvSpPr>
        <p:spPr>
          <a:xfrm>
            <a:off x="635408" y="2495371"/>
            <a:ext cx="878330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ko-KR" sz="7200" b="1" dirty="0">
                <a:ln w="6600">
                  <a:noFill/>
                  <a:prstDash val="solid"/>
                </a:ln>
                <a:solidFill>
                  <a:srgbClr val="FFD037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  <a:latin typeface="SeoulNamsan B" panose="02020503020101020101" pitchFamily="18" charset="-127"/>
                <a:ea typeface="SeoulNamsan B" panose="02020503020101020101" pitchFamily="18" charset="-127"/>
              </a:rPr>
              <a:t>2</a:t>
            </a:r>
            <a:endParaRPr lang="ko-KR" altLang="en-US" sz="7200" b="1" dirty="0">
              <a:ln w="6600">
                <a:noFill/>
                <a:prstDash val="solid"/>
              </a:ln>
              <a:solidFill>
                <a:srgbClr val="FFD037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CB2B284E-FBD7-795D-591E-30C4DA72C6D1}"/>
              </a:ext>
            </a:extLst>
          </p:cNvPr>
          <p:cNvSpPr txBox="1"/>
          <p:nvPr/>
        </p:nvSpPr>
        <p:spPr>
          <a:xfrm>
            <a:off x="1506706" y="2667832"/>
            <a:ext cx="3640219" cy="615752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가격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81A63A6A-8262-F2AD-71A3-F88764807EF5}"/>
              </a:ext>
            </a:extLst>
          </p:cNvPr>
          <p:cNvCxnSpPr/>
          <p:nvPr/>
        </p:nvCxnSpPr>
        <p:spPr>
          <a:xfrm>
            <a:off x="1385876" y="3326171"/>
            <a:ext cx="3794916" cy="0"/>
          </a:xfrm>
          <a:prstGeom prst="line">
            <a:avLst/>
          </a:prstGeom>
          <a:ln w="57150">
            <a:solidFill>
              <a:srgbClr val="FFD037"/>
            </a:solidFill>
          </a:ln>
          <a:effectLst>
            <a:outerShdw dist="38100" dir="2700000" algn="b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90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56093-FEAF-931A-C691-6BED506F1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64C422AA-D5B6-DCDC-F978-C741A9EBE120}"/>
              </a:ext>
            </a:extLst>
          </p:cNvPr>
          <p:cNvSpPr txBox="1"/>
          <p:nvPr/>
        </p:nvSpPr>
        <p:spPr>
          <a:xfrm>
            <a:off x="771446" y="2585538"/>
            <a:ext cx="13030200" cy="34607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96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프로젝트 소개</a:t>
            </a:r>
            <a:endParaRPr lang="en-US" sz="96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708C925-BA09-26C5-484A-D423964738E1}"/>
              </a:ext>
            </a:extLst>
          </p:cNvPr>
          <p:cNvCxnSpPr>
            <a:cxnSpLocks/>
          </p:cNvCxnSpPr>
          <p:nvPr/>
        </p:nvCxnSpPr>
        <p:spPr>
          <a:xfrm>
            <a:off x="-27297" y="3162300"/>
            <a:ext cx="1338223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9">
            <a:extLst>
              <a:ext uri="{FF2B5EF4-FFF2-40B4-BE49-F238E27FC236}">
                <a16:creationId xmlns:a16="http://schemas.microsoft.com/office/drawing/2014/main" id="{A59003D9-1E8B-A7D7-170E-7282692A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46" y="2258249"/>
            <a:ext cx="629752" cy="535289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73823870-79EE-270A-1734-9B35192D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96" y="2182140"/>
            <a:ext cx="692727" cy="682232"/>
          </a:xfrm>
          <a:prstGeom prst="rect">
            <a:avLst/>
          </a:prstGeom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14963451-44E8-C7E2-2A8E-7ABEC6641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770969" y="2386116"/>
            <a:ext cx="808182" cy="398843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EB8F15D6-A525-8CC4-4DB9-144B19491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260000">
            <a:off x="3094758" y="2170441"/>
            <a:ext cx="535289" cy="7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25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292B-D2FB-ADEE-1C89-1421C561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0005B44F-24B7-67BC-A291-AFE93C2BC9E7}"/>
              </a:ext>
            </a:extLst>
          </p:cNvPr>
          <p:cNvSpPr txBox="1"/>
          <p:nvPr/>
        </p:nvSpPr>
        <p:spPr>
          <a:xfrm>
            <a:off x="771446" y="2585538"/>
            <a:ext cx="14087554" cy="34607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88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 시장의 성장 전략 제안</a:t>
            </a:r>
            <a:endParaRPr lang="en-US" sz="88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296BFFE-BF39-12BB-191D-6DBA97F36580}"/>
              </a:ext>
            </a:extLst>
          </p:cNvPr>
          <p:cNvCxnSpPr>
            <a:cxnSpLocks/>
          </p:cNvCxnSpPr>
          <p:nvPr/>
        </p:nvCxnSpPr>
        <p:spPr>
          <a:xfrm>
            <a:off x="-27297" y="3162300"/>
            <a:ext cx="1338223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9">
            <a:extLst>
              <a:ext uri="{FF2B5EF4-FFF2-40B4-BE49-F238E27FC236}">
                <a16:creationId xmlns:a16="http://schemas.microsoft.com/office/drawing/2014/main" id="{058F5F71-7F8C-FBA7-F7A7-401DDBAB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46" y="2258249"/>
            <a:ext cx="629752" cy="535289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69CA5A42-95D5-A283-B507-894D1B1A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96" y="2182140"/>
            <a:ext cx="692727" cy="682232"/>
          </a:xfrm>
          <a:prstGeom prst="rect">
            <a:avLst/>
          </a:prstGeom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934A81CC-6367-EF57-A61B-9124F2E7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770969" y="2386116"/>
            <a:ext cx="808182" cy="398843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4D18604B-CD8E-F5B4-7B39-2CF730ABA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260000">
            <a:off x="3094758" y="2170441"/>
            <a:ext cx="535289" cy="7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75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1707B-092C-CD8C-390D-8BECFFAC7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2C3A57A-11D7-56B3-A9B8-588A975FE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109995ED-F510-C68D-0A53-C36E1FE701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스낵 시장의 성장 전략 제안</a:t>
            </a:r>
          </a:p>
        </p:txBody>
      </p:sp>
      <p:cxnSp>
        <p:nvCxnSpPr>
          <p:cNvPr id="3" name="직선 연결선[R] 5">
            <a:extLst>
              <a:ext uri="{FF2B5EF4-FFF2-40B4-BE49-F238E27FC236}">
                <a16:creationId xmlns:a16="http://schemas.microsoft.com/office/drawing/2014/main" id="{011D0FCA-1EE5-11D6-561E-45805CE55A0F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8AA9DD74-0FBD-00F0-4A46-1A4E57B54497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16">
            <a:extLst>
              <a:ext uri="{FF2B5EF4-FFF2-40B4-BE49-F238E27FC236}">
                <a16:creationId xmlns:a16="http://schemas.microsoft.com/office/drawing/2014/main" id="{7EF7F864-88B6-51E8-F41A-7F6430D1670E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8">
            <a:extLst>
              <a:ext uri="{FF2B5EF4-FFF2-40B4-BE49-F238E27FC236}">
                <a16:creationId xmlns:a16="http://schemas.microsoft.com/office/drawing/2014/main" id="{EFBF6310-3B2B-EC48-3646-F8002556A33D}"/>
              </a:ext>
            </a:extLst>
          </p:cNvPr>
          <p:cNvSpPr txBox="1"/>
          <p:nvPr/>
        </p:nvSpPr>
        <p:spPr>
          <a:xfrm>
            <a:off x="901700" y="1130300"/>
            <a:ext cx="778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</a:t>
            </a:r>
            <a:r>
              <a:rPr 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en-US" sz="4500" dirty="0" err="1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시장의</a:t>
            </a:r>
            <a:r>
              <a:rPr 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성장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전략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제안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13131"/>
              </a:solidFill>
              <a:effectLst/>
              <a:uLnTx/>
              <a:uFillTx/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7029A984-8103-FB78-5DE0-1BA5DF463CCE}"/>
              </a:ext>
            </a:extLst>
          </p:cNvPr>
          <p:cNvSpPr txBox="1"/>
          <p:nvPr/>
        </p:nvSpPr>
        <p:spPr>
          <a:xfrm>
            <a:off x="1163806" y="4254590"/>
            <a:ext cx="9123194" cy="108417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브랜드 신뢰도와 재구매율을 높이고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신규 고객 유입을 촉진하여 장기적인 수익성 증대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5E920924-D4F5-4673-97E1-2075D8C004E9}"/>
              </a:ext>
            </a:extLst>
          </p:cNvPr>
          <p:cNvSpPr txBox="1"/>
          <p:nvPr/>
        </p:nvSpPr>
        <p:spPr>
          <a:xfrm>
            <a:off x="779796" y="3287467"/>
            <a:ext cx="4894094" cy="615752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긍정적인 소비자 인식 구축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8EAC46D3-FD0F-5FE0-FC4B-8ED9D1E63D06}"/>
              </a:ext>
            </a:extLst>
          </p:cNvPr>
          <p:cNvSpPr txBox="1"/>
          <p:nvPr/>
        </p:nvSpPr>
        <p:spPr>
          <a:xfrm>
            <a:off x="10129269" y="4117667"/>
            <a:ext cx="9123194" cy="108417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브랜드에 대한 관심과 참여를 높여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구매 의향을 증가시키고 고객 유입과 판매 촉진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F9ECCF76-84A5-8F2C-71E3-77DD75635195}"/>
              </a:ext>
            </a:extLst>
          </p:cNvPr>
          <p:cNvSpPr txBox="1"/>
          <p:nvPr/>
        </p:nvSpPr>
        <p:spPr>
          <a:xfrm>
            <a:off x="10129269" y="3295848"/>
            <a:ext cx="4894094" cy="615752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소비자의 호기심을 자극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5EE45-863B-4C5D-CF11-FA140DE52C7B}"/>
              </a:ext>
            </a:extLst>
          </p:cNvPr>
          <p:cNvSpPr txBox="1"/>
          <p:nvPr/>
        </p:nvSpPr>
        <p:spPr>
          <a:xfrm>
            <a:off x="1163806" y="7939800"/>
            <a:ext cx="9123194" cy="108417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고객 만족도를 높이고 구매 전환율을 극대화하여 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충성 고객을 확보하는데 기여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6AF3A1A7-2E37-E159-84F7-2A5F8440677A}"/>
              </a:ext>
            </a:extLst>
          </p:cNvPr>
          <p:cNvSpPr txBox="1"/>
          <p:nvPr/>
        </p:nvSpPr>
        <p:spPr>
          <a:xfrm>
            <a:off x="1269141" y="7005327"/>
            <a:ext cx="6696704" cy="615752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선택 기준을 반영한 소비자 맞춤형 마케팅 전략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F132E98-C185-935E-7ABD-1F77D347926C}"/>
              </a:ext>
            </a:extLst>
          </p:cNvPr>
          <p:cNvSpPr txBox="1"/>
          <p:nvPr/>
        </p:nvSpPr>
        <p:spPr>
          <a:xfrm>
            <a:off x="10129269" y="7939800"/>
            <a:ext cx="9123194" cy="108417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시장 수요에 빠르게 대응하여 경쟁력을 강화하고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소비자 관심을 유도해 매출 성장을 촉진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E29985ED-E968-EEBD-F25E-7DFAC881F0F7}"/>
              </a:ext>
            </a:extLst>
          </p:cNvPr>
          <p:cNvSpPr txBox="1"/>
          <p:nvPr/>
        </p:nvSpPr>
        <p:spPr>
          <a:xfrm>
            <a:off x="10129269" y="7005327"/>
            <a:ext cx="7881986" cy="615752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  <a:effectLst/>
        </p:spPr>
        <p:txBody>
          <a:bodyPr lIns="0" tIns="0" rIns="0" bIns="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미투 상품 및 트렌드를 반영한 제품 개발</a:t>
            </a:r>
            <a:endParaRPr lang="en-US" altLang="ko-KR" sz="2800" spc="-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5BB5CF-7EBA-56BD-46B4-417B4321A352}"/>
              </a:ext>
            </a:extLst>
          </p:cNvPr>
          <p:cNvGrpSpPr/>
          <p:nvPr/>
        </p:nvGrpSpPr>
        <p:grpSpPr>
          <a:xfrm>
            <a:off x="814534" y="7544717"/>
            <a:ext cx="7674372" cy="270464"/>
            <a:chOff x="750783" y="7352670"/>
            <a:chExt cx="7674372" cy="270464"/>
          </a:xfrm>
        </p:grpSpPr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10C61279-F516-5353-7BBB-84433E5D3C0E}"/>
                </a:ext>
              </a:extLst>
            </p:cNvPr>
            <p:cNvCxnSpPr/>
            <p:nvPr/>
          </p:nvCxnSpPr>
          <p:spPr>
            <a:xfrm>
              <a:off x="1029936" y="7474213"/>
              <a:ext cx="7395219" cy="0"/>
            </a:xfrm>
            <a:prstGeom prst="line">
              <a:avLst/>
            </a:prstGeom>
            <a:ln w="57150">
              <a:solidFill>
                <a:srgbClr val="FFD037"/>
              </a:solidFill>
            </a:ln>
            <a:effectLst>
              <a:outerShdw dist="38100" dir="2700000" algn="bl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EAD0403-9FA2-C4C9-2019-323C4F45DB17}"/>
                </a:ext>
              </a:extLst>
            </p:cNvPr>
            <p:cNvSpPr/>
            <p:nvPr/>
          </p:nvSpPr>
          <p:spPr>
            <a:xfrm>
              <a:off x="750783" y="7352670"/>
              <a:ext cx="301834" cy="270464"/>
            </a:xfrm>
            <a:prstGeom prst="ellipse">
              <a:avLst/>
            </a:prstGeom>
            <a:solidFill>
              <a:srgbClr val="FFD037"/>
            </a:solidFill>
            <a:ln>
              <a:solidFill>
                <a:srgbClr val="FFD037"/>
              </a:solidFill>
            </a:ln>
            <a:effectLst>
              <a:outerShdw dist="38100" dir="27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E99DEF-BB8D-9D6E-0AAD-ABD4C8BFD1B1}"/>
              </a:ext>
            </a:extLst>
          </p:cNvPr>
          <p:cNvGrpSpPr/>
          <p:nvPr/>
        </p:nvGrpSpPr>
        <p:grpSpPr>
          <a:xfrm>
            <a:off x="9519971" y="7507932"/>
            <a:ext cx="7487813" cy="270464"/>
            <a:chOff x="9549580" y="7352670"/>
            <a:chExt cx="7487813" cy="270464"/>
          </a:xfrm>
        </p:grpSpPr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61A52E28-FE74-F76F-28D1-1D85824D71C6}"/>
                </a:ext>
              </a:extLst>
            </p:cNvPr>
            <p:cNvCxnSpPr/>
            <p:nvPr/>
          </p:nvCxnSpPr>
          <p:spPr>
            <a:xfrm>
              <a:off x="9642174" y="7487902"/>
              <a:ext cx="7395219" cy="0"/>
            </a:xfrm>
            <a:prstGeom prst="line">
              <a:avLst/>
            </a:prstGeom>
            <a:ln w="57150">
              <a:solidFill>
                <a:srgbClr val="FFD037"/>
              </a:solidFill>
            </a:ln>
            <a:effectLst>
              <a:outerShdw dist="38100" dir="2700000" algn="bl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3F5E4F4-8A1E-47EA-1374-E84002BB4D74}"/>
                </a:ext>
              </a:extLst>
            </p:cNvPr>
            <p:cNvSpPr/>
            <p:nvPr/>
          </p:nvSpPr>
          <p:spPr>
            <a:xfrm>
              <a:off x="9549580" y="7352670"/>
              <a:ext cx="301834" cy="270464"/>
            </a:xfrm>
            <a:prstGeom prst="ellipse">
              <a:avLst/>
            </a:prstGeom>
            <a:solidFill>
              <a:srgbClr val="FFD037"/>
            </a:solidFill>
            <a:ln>
              <a:solidFill>
                <a:srgbClr val="FFD037"/>
              </a:solidFill>
            </a:ln>
            <a:effectLst>
              <a:outerShdw dist="38100" dir="27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4FFDE32-AAF4-3C42-F50F-5B4D68F7416D}"/>
              </a:ext>
            </a:extLst>
          </p:cNvPr>
          <p:cNvGrpSpPr/>
          <p:nvPr/>
        </p:nvGrpSpPr>
        <p:grpSpPr>
          <a:xfrm>
            <a:off x="861972" y="3803993"/>
            <a:ext cx="7487813" cy="270464"/>
            <a:chOff x="9549580" y="7352670"/>
            <a:chExt cx="7487813" cy="270464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8F784CA7-7427-F23B-DC05-712CA0F7BE4B}"/>
                </a:ext>
              </a:extLst>
            </p:cNvPr>
            <p:cNvCxnSpPr/>
            <p:nvPr/>
          </p:nvCxnSpPr>
          <p:spPr>
            <a:xfrm>
              <a:off x="9642174" y="7487902"/>
              <a:ext cx="7395219" cy="0"/>
            </a:xfrm>
            <a:prstGeom prst="line">
              <a:avLst/>
            </a:prstGeom>
            <a:ln w="57150">
              <a:solidFill>
                <a:srgbClr val="FFD037"/>
              </a:solidFill>
            </a:ln>
            <a:effectLst>
              <a:outerShdw dist="38100" dir="2700000" algn="bl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6DF4511-2F95-F546-03A7-4C01EEE749A4}"/>
                </a:ext>
              </a:extLst>
            </p:cNvPr>
            <p:cNvSpPr/>
            <p:nvPr/>
          </p:nvSpPr>
          <p:spPr>
            <a:xfrm>
              <a:off x="9549580" y="7352670"/>
              <a:ext cx="301834" cy="270464"/>
            </a:xfrm>
            <a:prstGeom prst="ellipse">
              <a:avLst/>
            </a:prstGeom>
            <a:solidFill>
              <a:srgbClr val="FFD037"/>
            </a:solidFill>
            <a:ln>
              <a:solidFill>
                <a:srgbClr val="FFD037"/>
              </a:solidFill>
            </a:ln>
            <a:effectLst>
              <a:outerShdw dist="38100" dir="27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F79251-DD2A-5044-58AC-03E832B056F9}"/>
              </a:ext>
            </a:extLst>
          </p:cNvPr>
          <p:cNvGrpSpPr/>
          <p:nvPr/>
        </p:nvGrpSpPr>
        <p:grpSpPr>
          <a:xfrm>
            <a:off x="9584114" y="3803993"/>
            <a:ext cx="7487813" cy="270464"/>
            <a:chOff x="9549580" y="7352670"/>
            <a:chExt cx="7487813" cy="270464"/>
          </a:xfrm>
        </p:grpSpPr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ECDDB29F-77EA-D7C4-5576-895BFA24B461}"/>
                </a:ext>
              </a:extLst>
            </p:cNvPr>
            <p:cNvCxnSpPr/>
            <p:nvPr/>
          </p:nvCxnSpPr>
          <p:spPr>
            <a:xfrm>
              <a:off x="9642174" y="7487902"/>
              <a:ext cx="7395219" cy="0"/>
            </a:xfrm>
            <a:prstGeom prst="line">
              <a:avLst/>
            </a:prstGeom>
            <a:ln w="57150">
              <a:solidFill>
                <a:srgbClr val="FFD037"/>
              </a:solidFill>
            </a:ln>
            <a:effectLst>
              <a:outerShdw dist="38100" dir="2700000" algn="bl" rotWithShape="0">
                <a:prstClr val="black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82513FC-8FC2-0783-2ABA-DAD8F0D53467}"/>
                </a:ext>
              </a:extLst>
            </p:cNvPr>
            <p:cNvSpPr/>
            <p:nvPr/>
          </p:nvSpPr>
          <p:spPr>
            <a:xfrm>
              <a:off x="9549580" y="7352670"/>
              <a:ext cx="301834" cy="270464"/>
            </a:xfrm>
            <a:prstGeom prst="ellipse">
              <a:avLst/>
            </a:prstGeom>
            <a:solidFill>
              <a:srgbClr val="FFD037"/>
            </a:solidFill>
            <a:ln>
              <a:solidFill>
                <a:srgbClr val="FFD037"/>
              </a:solidFill>
            </a:ln>
            <a:effectLst>
              <a:outerShdw dist="38100" dir="2700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957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3BC2B-08C9-23D9-923F-0F578A170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10B37A19-5D20-63F3-1977-E2EAFB0F65D6}"/>
              </a:ext>
            </a:extLst>
          </p:cNvPr>
          <p:cNvSpPr txBox="1"/>
          <p:nvPr/>
        </p:nvSpPr>
        <p:spPr>
          <a:xfrm>
            <a:off x="771446" y="2585538"/>
            <a:ext cx="14087554" cy="34607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96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한계점</a:t>
            </a:r>
            <a:endParaRPr lang="en-US" sz="96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877F9513-A1F0-2D7E-6F84-8AC270051DCC}"/>
              </a:ext>
            </a:extLst>
          </p:cNvPr>
          <p:cNvCxnSpPr>
            <a:cxnSpLocks/>
          </p:cNvCxnSpPr>
          <p:nvPr/>
        </p:nvCxnSpPr>
        <p:spPr>
          <a:xfrm>
            <a:off x="-27297" y="3162300"/>
            <a:ext cx="1338223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9">
            <a:extLst>
              <a:ext uri="{FF2B5EF4-FFF2-40B4-BE49-F238E27FC236}">
                <a16:creationId xmlns:a16="http://schemas.microsoft.com/office/drawing/2014/main" id="{24E05484-7336-4E9C-8A99-7B57CEC6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46" y="2258249"/>
            <a:ext cx="629752" cy="535289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1929C95F-C943-DDAE-7D7D-0951EDA3F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96" y="2182140"/>
            <a:ext cx="692727" cy="682232"/>
          </a:xfrm>
          <a:prstGeom prst="rect">
            <a:avLst/>
          </a:prstGeom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3D4D1CF2-A3D5-C566-5FC6-88807782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770969" y="2386116"/>
            <a:ext cx="808182" cy="398843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05DF25B3-ED53-B302-F51D-D5018F240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260000">
            <a:off x="3094758" y="2170441"/>
            <a:ext cx="535289" cy="7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34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F5F2E-2A43-D929-8636-586856492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8A8D4EF1-2A15-7C8A-EFF0-D06A2D73F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E368A279-3C22-83AB-1889-AB8B8AF75E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한계점</a:t>
            </a:r>
          </a:p>
        </p:txBody>
      </p: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F701BB7A-ECFF-64B8-387E-1EA871CC7223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16">
            <a:extLst>
              <a:ext uri="{FF2B5EF4-FFF2-40B4-BE49-F238E27FC236}">
                <a16:creationId xmlns:a16="http://schemas.microsoft.com/office/drawing/2014/main" id="{CF1A8A1F-B8E4-41E8-4DB9-8640353D79E2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8">
            <a:extLst>
              <a:ext uri="{FF2B5EF4-FFF2-40B4-BE49-F238E27FC236}">
                <a16:creationId xmlns:a16="http://schemas.microsoft.com/office/drawing/2014/main" id="{CB698411-97CF-A306-3662-C796A98EDD39}"/>
              </a:ext>
            </a:extLst>
          </p:cNvPr>
          <p:cNvSpPr txBox="1"/>
          <p:nvPr/>
        </p:nvSpPr>
        <p:spPr>
          <a:xfrm>
            <a:off x="901700" y="1130300"/>
            <a:ext cx="778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분석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과정의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한계점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13131"/>
              </a:solidFill>
              <a:effectLst/>
              <a:uLnTx/>
              <a:uFillTx/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8" name="사각형: 둥근 모서리 1">
            <a:extLst>
              <a:ext uri="{FF2B5EF4-FFF2-40B4-BE49-F238E27FC236}">
                <a16:creationId xmlns:a16="http://schemas.microsoft.com/office/drawing/2014/main" id="{3A9C89DE-AE29-295A-53C2-98E865790A69}"/>
              </a:ext>
            </a:extLst>
          </p:cNvPr>
          <p:cNvSpPr/>
          <p:nvPr/>
        </p:nvSpPr>
        <p:spPr>
          <a:xfrm>
            <a:off x="643875" y="3130551"/>
            <a:ext cx="8178392" cy="6673846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데이터 기간이 한정적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2012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년 분기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반기별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매출액만 존재하고 상세한 매출액이 없음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상세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스낵별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매출액 부족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매출이 높았던 제품에 한해서만 매출액이 존재함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제품의 정보 부족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트렌드에 맞춰 출시했던 제품들의 모든 출시일과 매출 정보를 알 수 없었음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</a:p>
        </p:txBody>
      </p:sp>
      <p:sp>
        <p:nvSpPr>
          <p:cNvPr id="19" name="사각형: 둥근 모서리 5">
            <a:extLst>
              <a:ext uri="{FF2B5EF4-FFF2-40B4-BE49-F238E27FC236}">
                <a16:creationId xmlns:a16="http://schemas.microsoft.com/office/drawing/2014/main" id="{A95B5D08-A268-F505-7EE5-40302E3F808A}"/>
              </a:ext>
            </a:extLst>
          </p:cNvPr>
          <p:cNvSpPr/>
          <p:nvPr/>
        </p:nvSpPr>
        <p:spPr>
          <a:xfrm>
            <a:off x="9184593" y="3130551"/>
            <a:ext cx="8423576" cy="667385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리뷰 수 부족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쿠팡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및 네이버 리뷰 개수의 제한이 있었음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리뷰 내용의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빈약성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배송에 관한 후기와 같이 제품에 대한 내용으로 보기 어려운 내용의 리뷰가 많았음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한글 언어 표현의 다양성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한글의 반어법 중 모든 사례를 분별하여 분석하기 어렵고 맞춤법의 오류가 많았음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트렌드 제품 리뷰 수집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과거에 존재했던 트렌드 제품 중 사라진 제품들도 존재하여 해당 상품에 대한 리뷰가 없고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현 트렌드 제품의 리뷰 수는 현저히 적었음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.</a:t>
            </a:r>
            <a:endParaRPr lang="ko-KR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20" name="두루마리 모양: 가로로 말림 10">
            <a:extLst>
              <a:ext uri="{FF2B5EF4-FFF2-40B4-BE49-F238E27FC236}">
                <a16:creationId xmlns:a16="http://schemas.microsoft.com/office/drawing/2014/main" id="{7A05B105-5F2D-FBF6-6CB6-B9C2216BE90D}"/>
              </a:ext>
            </a:extLst>
          </p:cNvPr>
          <p:cNvSpPr/>
          <p:nvPr/>
        </p:nvSpPr>
        <p:spPr>
          <a:xfrm>
            <a:off x="1049867" y="2781300"/>
            <a:ext cx="3517900" cy="69850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데이터의 한계점</a:t>
            </a:r>
          </a:p>
        </p:txBody>
      </p:sp>
      <p:sp>
        <p:nvSpPr>
          <p:cNvPr id="24" name="두루마리 모양: 가로로 말림 10">
            <a:extLst>
              <a:ext uri="{FF2B5EF4-FFF2-40B4-BE49-F238E27FC236}">
                <a16:creationId xmlns:a16="http://schemas.microsoft.com/office/drawing/2014/main" id="{E1292C5E-9797-3EB6-646B-63C9247D77D7}"/>
              </a:ext>
            </a:extLst>
          </p:cNvPr>
          <p:cNvSpPr/>
          <p:nvPr/>
        </p:nvSpPr>
        <p:spPr>
          <a:xfrm>
            <a:off x="9601200" y="2781300"/>
            <a:ext cx="3898065" cy="69850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소비자 리뷰의 한계점</a:t>
            </a:r>
          </a:p>
        </p:txBody>
      </p:sp>
      <p:cxnSp>
        <p:nvCxnSpPr>
          <p:cNvPr id="25" name="직선 연결선[R] 5">
            <a:extLst>
              <a:ext uri="{FF2B5EF4-FFF2-40B4-BE49-F238E27FC236}">
                <a16:creationId xmlns:a16="http://schemas.microsoft.com/office/drawing/2014/main" id="{907E0623-6E3F-6954-B3C8-D4045F30EED9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73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4D3C8-6FE2-EAB5-85F5-1480484D3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08B6429-E5DB-5971-AE74-1FA749D59997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4E87958-9C7E-B31A-F9CD-D4E5FDD20FA4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5F883C7A-C70F-2012-8773-14B5031A4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CEF06C09-7195-271A-B8C2-F14FBF2092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직선 연결선[R] 5">
            <a:extLst>
              <a:ext uri="{FF2B5EF4-FFF2-40B4-BE49-F238E27FC236}">
                <a16:creationId xmlns:a16="http://schemas.microsoft.com/office/drawing/2014/main" id="{CC3DD716-2E8E-84EE-6CFC-02EB0C36C684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9">
            <a:extLst>
              <a:ext uri="{FF2B5EF4-FFF2-40B4-BE49-F238E27FC236}">
                <a16:creationId xmlns:a16="http://schemas.microsoft.com/office/drawing/2014/main" id="{49F0FC75-490E-C0DF-0258-E50244A7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19" y="3969944"/>
            <a:ext cx="1115644" cy="948298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3E9B76DF-F269-1606-9F89-D9C6CDAC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29" y="5413246"/>
            <a:ext cx="1227208" cy="1208615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CF36E371-2A75-CF92-834A-3F0457E3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858361" y="7862945"/>
            <a:ext cx="1431744" cy="706575"/>
          </a:xfrm>
          <a:prstGeom prst="rect">
            <a:avLst/>
          </a:prstGeom>
        </p:spPr>
      </p:pic>
      <p:pic>
        <p:nvPicPr>
          <p:cNvPr id="23" name="Picture 13">
            <a:extLst>
              <a:ext uri="{FF2B5EF4-FFF2-40B4-BE49-F238E27FC236}">
                <a16:creationId xmlns:a16="http://schemas.microsoft.com/office/drawing/2014/main" id="{27BEB6C9-27BE-0D28-D53D-4CA55B4EA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63604">
            <a:off x="4999884" y="3774706"/>
            <a:ext cx="948298" cy="1338773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8F4A167B-DC93-10A1-9682-DFF743B7921C}"/>
              </a:ext>
            </a:extLst>
          </p:cNvPr>
          <p:cNvSpPr txBox="1"/>
          <p:nvPr/>
        </p:nvSpPr>
        <p:spPr>
          <a:xfrm>
            <a:off x="7855324" y="5050039"/>
            <a:ext cx="8756268" cy="2536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dist">
              <a:lnSpc>
                <a:spcPct val="102089"/>
              </a:lnSpc>
            </a:pPr>
            <a:r>
              <a:rPr lang="ko-KR" altLang="en-US" sz="115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감사합니다 </a:t>
            </a:r>
            <a:r>
              <a:rPr lang="en-US" altLang="ko-KR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  <a:sym typeface="Wingdings" pitchFamily="2" charset="2"/>
              </a:rPr>
              <a:t>:)</a:t>
            </a:r>
            <a:endParaRPr lang="en-US" sz="115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08D9C37-C2AD-ADE9-C9C8-D94DDF141FBA}"/>
              </a:ext>
            </a:extLst>
          </p:cNvPr>
          <p:cNvSpPr txBox="1"/>
          <p:nvPr/>
        </p:nvSpPr>
        <p:spPr>
          <a:xfrm>
            <a:off x="901700" y="1130300"/>
            <a:ext cx="778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30525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138706" y="8553450"/>
            <a:ext cx="26416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*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페이지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내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인물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사진은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샘플이미지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입니다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.</a:t>
            </a: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BEDF02A-30B7-0001-D310-B7EF03E1AAF8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FAA61414-01DF-BAFA-F07B-54C0228A2E2C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8">
            <a:extLst>
              <a:ext uri="{FF2B5EF4-FFF2-40B4-BE49-F238E27FC236}">
                <a16:creationId xmlns:a16="http://schemas.microsoft.com/office/drawing/2014/main" id="{2431F6DB-3347-B4F4-C026-AC135A009A30}"/>
              </a:ext>
            </a:extLst>
          </p:cNvPr>
          <p:cNvSpPr txBox="1"/>
          <p:nvPr/>
        </p:nvSpPr>
        <p:spPr>
          <a:xfrm>
            <a:off x="9017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팀 구성 및 역할 분담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708F661-54A6-E01E-BDD7-7D596BB1F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425807"/>
              </p:ext>
            </p:extLst>
          </p:nvPr>
        </p:nvGraphicFramePr>
        <p:xfrm>
          <a:off x="677741" y="2861274"/>
          <a:ext cx="16921899" cy="6244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598">
                  <a:extLst>
                    <a:ext uri="{9D8B030D-6E8A-4147-A177-3AD203B41FA5}">
                      <a16:colId xmlns:a16="http://schemas.microsoft.com/office/drawing/2014/main" val="4173881046"/>
                    </a:ext>
                  </a:extLst>
                </a:gridCol>
                <a:gridCol w="8686800">
                  <a:extLst>
                    <a:ext uri="{9D8B030D-6E8A-4147-A177-3AD203B41FA5}">
                      <a16:colId xmlns:a16="http://schemas.microsoft.com/office/drawing/2014/main" val="3708911521"/>
                    </a:ext>
                  </a:extLst>
                </a:gridCol>
                <a:gridCol w="4061501">
                  <a:extLst>
                    <a:ext uri="{9D8B030D-6E8A-4147-A177-3AD203B41FA5}">
                      <a16:colId xmlns:a16="http://schemas.microsoft.com/office/drawing/2014/main" val="4268738119"/>
                    </a:ext>
                  </a:extLst>
                </a:gridCol>
              </a:tblGrid>
              <a:tr h="7745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5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담당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5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공동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18135"/>
                  </a:ext>
                </a:extLst>
              </a:tr>
              <a:tr h="1796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김준희</a:t>
                      </a:r>
                      <a:r>
                        <a:rPr lang="en-US" altLang="ko-KR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_</a:t>
                      </a: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조장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시계열 예측</a:t>
                      </a:r>
                      <a:endParaRPr lang="en-US" altLang="ko-KR" sz="2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5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언급량</a:t>
                      </a: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데이터 수집</a:t>
                      </a:r>
                      <a:endParaRPr lang="en-US" altLang="ko-KR" sz="2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데이터 </a:t>
                      </a:r>
                      <a:r>
                        <a:rPr lang="ko-KR" altLang="en-US" sz="25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전처리</a:t>
                      </a:r>
                      <a:endParaRPr lang="en-US" altLang="ko-KR" sz="2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5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크롤링</a:t>
                      </a:r>
                      <a:endParaRPr lang="ko-KR" altLang="en-US" sz="2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43312"/>
                  </a:ext>
                </a:extLst>
              </a:tr>
              <a:tr h="18777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5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노승욱</a:t>
                      </a:r>
                      <a:r>
                        <a:rPr lang="en-US" altLang="ko-KR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_</a:t>
                      </a: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팀원</a:t>
                      </a:r>
                      <a:endParaRPr lang="en-US" altLang="ko-KR" sz="2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5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워드클라우드</a:t>
                      </a:r>
                      <a:endParaRPr lang="en-US" altLang="ko-KR" sz="2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감정 분석</a:t>
                      </a:r>
                      <a:endParaRPr lang="en-US" altLang="ko-KR" sz="2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101113"/>
                  </a:ext>
                </a:extLst>
              </a:tr>
              <a:tr h="1796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이혜인</a:t>
                      </a:r>
                      <a:r>
                        <a:rPr lang="en-US" altLang="ko-KR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_</a:t>
                      </a: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팀원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PPT </a:t>
                      </a: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제작</a:t>
                      </a:r>
                      <a:endParaRPr lang="en-US" altLang="ko-KR" sz="25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  <a:p>
                      <a:pPr marL="720000" indent="-4572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oulNamsan B" panose="02020503020101020101" pitchFamily="18" charset="-127"/>
                          <a:ea typeface="SeoulNamsan B" panose="02020503020101020101" pitchFamily="18" charset="-127"/>
                        </a:rPr>
                        <a:t>그랜저 인과관계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oulNamsan B" panose="02020503020101020101" pitchFamily="18" charset="-127"/>
                        <a:ea typeface="SeoulNamsan B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77367"/>
                  </a:ext>
                </a:extLst>
              </a:tr>
            </a:tbl>
          </a:graphicData>
        </a:graphic>
      </p:graphicFrame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3E4C6792-4863-92B8-6F0B-18806489F6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6" name="바닥글 개체 틀 35">
            <a:extLst>
              <a:ext uri="{FF2B5EF4-FFF2-40B4-BE49-F238E27FC236}">
                <a16:creationId xmlns:a16="http://schemas.microsoft.com/office/drawing/2014/main" id="{E192DE9B-5141-717B-E753-F7FF9DC02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프로젝트 소개</a:t>
            </a:r>
          </a:p>
        </p:txBody>
      </p:sp>
      <p:cxnSp>
        <p:nvCxnSpPr>
          <p:cNvPr id="2" name="직선 연결선[R] 5">
            <a:extLst>
              <a:ext uri="{FF2B5EF4-FFF2-40B4-BE49-F238E27FC236}">
                <a16:creationId xmlns:a16="http://schemas.microsoft.com/office/drawing/2014/main" id="{2F788C67-1F37-B983-E402-CFE507E9514A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E701B-E3E3-3C18-46AB-8394ACC57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0560F7AA-F390-83D8-6FCA-094178D3D1F5}"/>
              </a:ext>
            </a:extLst>
          </p:cNvPr>
          <p:cNvSpPr txBox="1"/>
          <p:nvPr/>
        </p:nvSpPr>
        <p:spPr>
          <a:xfrm>
            <a:off x="1181100" y="8515349"/>
            <a:ext cx="26416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0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*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페이지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내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인물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사진은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샘플이미지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입니다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5F5F5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.</a:t>
            </a: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4AB2BCFF-53C5-9745-8E22-B44BB5B07EBA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DECE5EE-EEBA-38C8-89F2-5B33C1DCBEF8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8">
            <a:extLst>
              <a:ext uri="{FF2B5EF4-FFF2-40B4-BE49-F238E27FC236}">
                <a16:creationId xmlns:a16="http://schemas.microsoft.com/office/drawing/2014/main" id="{2B79ABC3-496E-727D-6D27-DF2DEB84E08A}"/>
              </a:ext>
            </a:extLst>
          </p:cNvPr>
          <p:cNvSpPr txBox="1"/>
          <p:nvPr/>
        </p:nvSpPr>
        <p:spPr>
          <a:xfrm>
            <a:off x="9017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313131"/>
                </a:solidFill>
                <a:effectLst/>
                <a:uLnTx/>
                <a:uFillTx/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프로젝트 일정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313131"/>
              </a:solidFill>
              <a:effectLst/>
              <a:uLnTx/>
              <a:uFillTx/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E2B2D67-9BD8-AD65-08E6-C55A7DF74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86600"/>
              </p:ext>
            </p:extLst>
          </p:nvPr>
        </p:nvGraphicFramePr>
        <p:xfrm>
          <a:off x="694675" y="2781300"/>
          <a:ext cx="16930423" cy="6737340"/>
        </p:xfrm>
        <a:graphic>
          <a:graphicData uri="http://schemas.openxmlformats.org/drawingml/2006/table">
            <a:tbl>
              <a:tblPr/>
              <a:tblGrid>
                <a:gridCol w="2874640">
                  <a:extLst>
                    <a:ext uri="{9D8B030D-6E8A-4147-A177-3AD203B41FA5}">
                      <a16:colId xmlns:a16="http://schemas.microsoft.com/office/drawing/2014/main" val="3058246272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90320122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836229194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1952236959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156001672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2247925766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1307175533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46165185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69361973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513868838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1717159889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775033022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867780564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478973741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1009915359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710260896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1505177554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1885285067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165541849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236256146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1815407893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3616727548"/>
                    </a:ext>
                  </a:extLst>
                </a:gridCol>
                <a:gridCol w="452699">
                  <a:extLst>
                    <a:ext uri="{9D8B030D-6E8A-4147-A177-3AD203B41FA5}">
                      <a16:colId xmlns:a16="http://schemas.microsoft.com/office/drawing/2014/main" val="1611940452"/>
                    </a:ext>
                  </a:extLst>
                </a:gridCol>
                <a:gridCol w="4096405">
                  <a:extLst>
                    <a:ext uri="{9D8B030D-6E8A-4147-A177-3AD203B41FA5}">
                      <a16:colId xmlns:a16="http://schemas.microsoft.com/office/drawing/2014/main" val="2330945508"/>
                    </a:ext>
                  </a:extLst>
                </a:gridCol>
              </a:tblGrid>
              <a:tr h="797509"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2">
                  <a:txBody>
                    <a:bodyPr/>
                    <a:lstStyle/>
                    <a:p>
                      <a:pPr algn="ctr" fontAlgn="ctr"/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10</a:t>
                      </a:r>
                      <a:r>
                        <a:rPr lang="ko-KR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월 </a:t>
                      </a:r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1</a:t>
                      </a:r>
                      <a:r>
                        <a:rPr lang="ko-KR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일 </a:t>
                      </a:r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~ 10</a:t>
                      </a:r>
                      <a:r>
                        <a:rPr lang="ko-KR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월 </a:t>
                      </a:r>
                      <a:r>
                        <a:rPr lang="en-US" altLang="ko-KR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22</a:t>
                      </a:r>
                      <a:r>
                        <a:rPr lang="ko-KR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일</a:t>
                      </a: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비고</a:t>
                      </a: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647379"/>
                  </a:ext>
                </a:extLst>
              </a:tr>
              <a:tr h="84442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ko-KR" altLang="en-US" sz="2200" b="0" i="0" u="none" strike="noStrike" dirty="0">
                          <a:solidFill>
                            <a:srgbClr val="262626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주제 선정</a:t>
                      </a:r>
                    </a:p>
                  </a:txBody>
                  <a:tcPr marL="6376" marR="6376" marT="637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33AE5B"/>
                          </a:solidFill>
                          <a:effectLst/>
                          <a:highlight>
                            <a:srgbClr val="00FF00"/>
                          </a:highlight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33AE5B"/>
                          </a:solidFill>
                          <a:effectLst/>
                          <a:highlight>
                            <a:srgbClr val="00FF00"/>
                          </a:highlight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33AE5B"/>
                          </a:solidFill>
                          <a:effectLst/>
                          <a:highlight>
                            <a:srgbClr val="00FF00"/>
                          </a:highlight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33AE5B"/>
                          </a:solidFill>
                          <a:effectLst/>
                          <a:highlight>
                            <a:srgbClr val="00FF00"/>
                          </a:highlight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33AE5B"/>
                          </a:solidFill>
                          <a:effectLst/>
                          <a:highlight>
                            <a:srgbClr val="00FF00"/>
                          </a:highlight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33AE5B"/>
                          </a:solidFill>
                          <a:effectLst/>
                          <a:highlight>
                            <a:srgbClr val="00FF00"/>
                          </a:highlight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33AE5B"/>
                          </a:solidFill>
                          <a:effectLst/>
                          <a:highlight>
                            <a:srgbClr val="00FF00"/>
                          </a:highlight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32000" indent="-2857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613825"/>
                  </a:ext>
                </a:extLst>
              </a:tr>
              <a:tr h="84442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ko-KR" altLang="en-US" sz="2200" b="0" i="0" u="none" strike="noStrike" dirty="0">
                          <a:solidFill>
                            <a:srgbClr val="262626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데이터 수집</a:t>
                      </a:r>
                    </a:p>
                  </a:txBody>
                  <a:tcPr marL="6376" marR="6376" marT="637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32000" indent="-2857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070730"/>
                  </a:ext>
                </a:extLst>
              </a:tr>
              <a:tr h="84442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ko-KR" altLang="en-US" sz="22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크롤링</a:t>
                      </a:r>
                      <a:endParaRPr lang="ko-KR" altLang="en-US" sz="2200" b="0" i="0" u="none" strike="noStrike" dirty="0">
                        <a:solidFill>
                          <a:srgbClr val="262626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32000" indent="-2857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729544"/>
                  </a:ext>
                </a:extLst>
              </a:tr>
              <a:tr h="84442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ko-KR" altLang="en-US" sz="2200" b="0" i="0" u="none" strike="noStrike" dirty="0">
                          <a:solidFill>
                            <a:srgbClr val="262626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데이터 </a:t>
                      </a:r>
                      <a:r>
                        <a:rPr lang="ko-KR" altLang="en-US" sz="2200" b="0" i="0" u="none" strike="noStrike" dirty="0" err="1">
                          <a:solidFill>
                            <a:srgbClr val="262626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전처리</a:t>
                      </a:r>
                      <a:endParaRPr lang="ko-KR" altLang="en-US" sz="2200" b="0" i="0" u="none" strike="noStrike" dirty="0">
                        <a:solidFill>
                          <a:srgbClr val="262626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32000" indent="-2857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08880"/>
                  </a:ext>
                </a:extLst>
              </a:tr>
              <a:tr h="84442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ko-KR" altLang="en-US" sz="2200" b="0" i="0" u="none" strike="noStrike" dirty="0">
                          <a:solidFill>
                            <a:srgbClr val="262626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데이터 분석</a:t>
                      </a:r>
                    </a:p>
                  </a:txBody>
                  <a:tcPr marL="6376" marR="6376" marT="637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D037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D037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D037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D037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D037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D037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D037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FFD037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3200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워드클라우드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감정 분석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  <a:p>
                      <a:pPr marL="43200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시계열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,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언급량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그랜저 인과관계 분석</a:t>
                      </a: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970620"/>
                  </a:ext>
                </a:extLst>
              </a:tr>
              <a:tr h="873287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en" sz="2200" b="0" i="0" u="none" strike="noStrike" dirty="0">
                          <a:solidFill>
                            <a:srgbClr val="262626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PPT </a:t>
                      </a:r>
                      <a:r>
                        <a:rPr lang="ko-KR" altLang="en-US" sz="2200" b="0" i="0" u="none" strike="noStrike" dirty="0">
                          <a:solidFill>
                            <a:srgbClr val="262626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제작 및 발표 준비</a:t>
                      </a:r>
                    </a:p>
                  </a:txBody>
                  <a:tcPr marL="6376" marR="6376" marT="637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8DF5"/>
                    </a:solidFill>
                  </a:tcPr>
                </a:tc>
                <a:tc>
                  <a:txBody>
                    <a:bodyPr/>
                    <a:lstStyle/>
                    <a:p>
                      <a:pPr marL="432000" indent="-2857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334451"/>
                  </a:ext>
                </a:extLst>
              </a:tr>
              <a:tr h="84442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</a:pPr>
                      <a:r>
                        <a:rPr lang="ko-KR" altLang="en-US" sz="2200" b="0" i="0" u="none" strike="noStrike" dirty="0">
                          <a:solidFill>
                            <a:srgbClr val="262626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최종 점검</a:t>
                      </a:r>
                    </a:p>
                  </a:txBody>
                  <a:tcPr marL="6376" marR="6376" marT="637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서울남산체 B" panose="02020503020101020101" pitchFamily="18" charset="-127"/>
                          <a:ea typeface="서울남산체 B" panose="02020503020101020101" pitchFamily="18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AE5B"/>
                    </a:solidFill>
                  </a:tcPr>
                </a:tc>
                <a:tc>
                  <a:txBody>
                    <a:bodyPr/>
                    <a:lstStyle/>
                    <a:p>
                      <a:pPr marL="432000" indent="-2857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서울남산체 B" panose="02020503020101020101" pitchFamily="18" charset="-127"/>
                        <a:ea typeface="서울남산체 B" panose="02020503020101020101" pitchFamily="18" charset="-127"/>
                      </a:endParaRPr>
                    </a:p>
                  </a:txBody>
                  <a:tcPr marL="6376" marR="6376" marT="6376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716670"/>
                  </a:ext>
                </a:extLst>
              </a:tr>
            </a:tbl>
          </a:graphicData>
        </a:graphic>
      </p:graphicFrame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41A1AA49-48C6-3248-AF57-D1838A376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98F2B0ED-F8C6-6B18-F56B-23155A8CCC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프로젝트 소개</a:t>
            </a:r>
          </a:p>
        </p:txBody>
      </p:sp>
      <p:cxnSp>
        <p:nvCxnSpPr>
          <p:cNvPr id="2" name="직선 연결선[R] 5">
            <a:extLst>
              <a:ext uri="{FF2B5EF4-FFF2-40B4-BE49-F238E27FC236}">
                <a16:creationId xmlns:a16="http://schemas.microsoft.com/office/drawing/2014/main" id="{33B33539-D358-52CF-FF8B-60D95483D7C4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01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A8571-7E7B-E42E-1C8D-2C0FC427C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558C1275-5C53-B3B2-1EDC-D4D8BDE5C92B}"/>
              </a:ext>
            </a:extLst>
          </p:cNvPr>
          <p:cNvSpPr txBox="1"/>
          <p:nvPr/>
        </p:nvSpPr>
        <p:spPr>
          <a:xfrm>
            <a:off x="771446" y="2585538"/>
            <a:ext cx="13030200" cy="34607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96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배경 및 목적</a:t>
            </a:r>
            <a:endParaRPr lang="en-US" sz="96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0BFE73A3-1A63-B6DA-41E9-BBC2D97E0409}"/>
              </a:ext>
            </a:extLst>
          </p:cNvPr>
          <p:cNvCxnSpPr>
            <a:cxnSpLocks/>
          </p:cNvCxnSpPr>
          <p:nvPr/>
        </p:nvCxnSpPr>
        <p:spPr>
          <a:xfrm>
            <a:off x="-27297" y="3162300"/>
            <a:ext cx="1338223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9">
            <a:extLst>
              <a:ext uri="{FF2B5EF4-FFF2-40B4-BE49-F238E27FC236}">
                <a16:creationId xmlns:a16="http://schemas.microsoft.com/office/drawing/2014/main" id="{CFBD9ECE-2809-F4D1-3155-2E541E72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46" y="2258249"/>
            <a:ext cx="629752" cy="535289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6C6ABD1E-25E9-7E73-BB36-24AA3EBA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96" y="2182140"/>
            <a:ext cx="692727" cy="682232"/>
          </a:xfrm>
          <a:prstGeom prst="rect">
            <a:avLst/>
          </a:prstGeom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9E4D2CBC-9E2C-A62A-3D32-D94889805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770969" y="2386116"/>
            <a:ext cx="808182" cy="398843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67FF95C7-912D-1DA4-920C-8BDBD0595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260000">
            <a:off x="3094758" y="2170441"/>
            <a:ext cx="535289" cy="7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38FD-0603-0F4F-86D1-A442358D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E3EF7F-BB53-E726-EC33-E435857C116B}"/>
              </a:ext>
            </a:extLst>
          </p:cNvPr>
          <p:cNvSpPr/>
          <p:nvPr/>
        </p:nvSpPr>
        <p:spPr>
          <a:xfrm>
            <a:off x="650606" y="3672881"/>
            <a:ext cx="8328701" cy="51589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0AFBDE4-E9B8-2EBF-930F-3F580BD3975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8EBC170-B4B6-AD6A-85A5-45308277D12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C20F2700-986D-1E95-73BC-CDC4DE22AD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F71BCA-551D-FC8F-6E1B-E61B143D221A}"/>
              </a:ext>
            </a:extLst>
          </p:cNvPr>
          <p:cNvSpPr/>
          <p:nvPr/>
        </p:nvSpPr>
        <p:spPr>
          <a:xfrm>
            <a:off x="2723677" y="3094761"/>
            <a:ext cx="4184650" cy="9441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브랜드별 매출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5B03F49-E84D-1639-9AF6-9D5CBFFA0CBB}"/>
              </a:ext>
            </a:extLst>
          </p:cNvPr>
          <p:cNvGrpSpPr/>
          <p:nvPr/>
        </p:nvGrpSpPr>
        <p:grpSpPr>
          <a:xfrm>
            <a:off x="726806" y="4237761"/>
            <a:ext cx="8183057" cy="4648200"/>
            <a:chOff x="9372600" y="4610100"/>
            <a:chExt cx="8183057" cy="4648200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C78C11AB-C440-79C0-DD80-81902F3BDC78}"/>
                </a:ext>
              </a:extLst>
            </p:cNvPr>
            <p:cNvGraphicFramePr/>
            <p:nvPr/>
          </p:nvGraphicFramePr>
          <p:xfrm>
            <a:off x="9372600" y="4610100"/>
            <a:ext cx="8183057" cy="4648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D7F70D-2559-CF88-3D7F-820E0D121421}"/>
                </a:ext>
              </a:extLst>
            </p:cNvPr>
            <p:cNvSpPr txBox="1"/>
            <p:nvPr/>
          </p:nvSpPr>
          <p:spPr>
            <a:xfrm>
              <a:off x="9430479" y="8496300"/>
              <a:ext cx="1244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00">
                  <a:solidFill>
                    <a:schemeClr val="bg1">
                      <a:lumMod val="9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단위</a:t>
              </a:r>
              <a:endParaRPr kumimoji="1" lang="en-US" altLang="en-US" sz="1000" dirty="0">
                <a:solidFill>
                  <a:schemeClr val="bg1">
                    <a:lumMod val="9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endParaRPr>
            </a:p>
            <a:p>
              <a:r>
                <a:rPr kumimoji="1" lang="en-US" altLang="ko-Kore-KR" sz="1000" dirty="0">
                  <a:solidFill>
                    <a:schemeClr val="bg1">
                      <a:lumMod val="9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(</a:t>
              </a:r>
              <a:r>
                <a:rPr kumimoji="1" lang="ko-KR" altLang="en-US" sz="1000" dirty="0">
                  <a:solidFill>
                    <a:schemeClr val="bg1">
                      <a:lumMod val="9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백만원</a:t>
              </a:r>
              <a:r>
                <a:rPr kumimoji="1" lang="en-US" altLang="ko-KR" sz="1000" dirty="0">
                  <a:solidFill>
                    <a:schemeClr val="bg1">
                      <a:lumMod val="9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)</a:t>
              </a:r>
              <a:endParaRPr kumimoji="1" lang="ko-Kore-KR" altLang="en-US" sz="1000" dirty="0">
                <a:solidFill>
                  <a:schemeClr val="bg1">
                    <a:lumMod val="9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E0923D-560A-4F30-2AA2-CB27906A947C}"/>
              </a:ext>
            </a:extLst>
          </p:cNvPr>
          <p:cNvSpPr/>
          <p:nvPr/>
        </p:nvSpPr>
        <p:spPr>
          <a:xfrm>
            <a:off x="9271408" y="3691663"/>
            <a:ext cx="8330792" cy="51401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EE21F5-1DF6-C6D1-ED4D-FC31AB8C0257}"/>
              </a:ext>
            </a:extLst>
          </p:cNvPr>
          <p:cNvGrpSpPr/>
          <p:nvPr/>
        </p:nvGrpSpPr>
        <p:grpSpPr>
          <a:xfrm>
            <a:off x="9296400" y="4143865"/>
            <a:ext cx="8123742" cy="4611786"/>
            <a:chOff x="2004038" y="719666"/>
            <a:chExt cx="9608656" cy="5418668"/>
          </a:xfrm>
          <a:noFill/>
        </p:grpSpPr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41F3B902-EDBB-A339-2CC6-4DA8A3C82FCB}"/>
                </a:ext>
              </a:extLst>
            </p:cNvPr>
            <p:cNvGraphicFramePr/>
            <p:nvPr/>
          </p:nvGraphicFramePr>
          <p:xfrm>
            <a:off x="2032000" y="719666"/>
            <a:ext cx="9580694" cy="5418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A23903-91B9-29C6-DD81-9FE86B87345F}"/>
                </a:ext>
              </a:extLst>
            </p:cNvPr>
            <p:cNvSpPr txBox="1"/>
            <p:nvPr/>
          </p:nvSpPr>
          <p:spPr>
            <a:xfrm>
              <a:off x="2004038" y="5332546"/>
              <a:ext cx="1471614" cy="47011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단위</a:t>
              </a:r>
              <a:endParaRPr kumimoji="1" lang="en-US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endParaRPr>
            </a:p>
            <a:p>
              <a:r>
                <a:rPr kumimoji="1" lang="en-US" altLang="ko-Kore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(</a:t>
              </a:r>
              <a:r>
                <a:rPr kumimoji="1"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백만원</a:t>
              </a:r>
              <a:r>
                <a:rPr kumimoji="1"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oulNamsan B" panose="02020503020101020101" pitchFamily="18" charset="-127"/>
                  <a:ea typeface="SeoulNamsan B" panose="02020503020101020101" pitchFamily="18" charset="-127"/>
                </a:rPr>
                <a:t>)</a:t>
              </a:r>
              <a:endParaRPr kumimoji="1" lang="ko-Kore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B7C250-348C-EE69-0176-75ABCAFD892F}"/>
              </a:ext>
            </a:extLst>
          </p:cNvPr>
          <p:cNvSpPr/>
          <p:nvPr/>
        </p:nvSpPr>
        <p:spPr>
          <a:xfrm>
            <a:off x="11344479" y="3116851"/>
            <a:ext cx="4184650" cy="9441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u="none" strike="noStrike" spc="-200" dirty="0">
                <a:solidFill>
                  <a:schemeClr val="bg1">
                    <a:lumMod val="9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스낵시장 매출</a:t>
            </a:r>
            <a:endParaRPr lang="en-US" altLang="ko-KR" sz="2500" u="none" strike="noStrike" spc="-200" dirty="0">
              <a:solidFill>
                <a:schemeClr val="bg1">
                  <a:lumMod val="9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6DC7FB09-D7C4-9F4E-AF36-0884B4C37F2D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F23464D7-BAD5-9E9C-6DC5-BBC25D33E65D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8">
            <a:extLst>
              <a:ext uri="{FF2B5EF4-FFF2-40B4-BE49-F238E27FC236}">
                <a16:creationId xmlns:a16="http://schemas.microsoft.com/office/drawing/2014/main" id="{0E6619C4-D64F-0284-5097-22B9CB96E906}"/>
              </a:ext>
            </a:extLst>
          </p:cNvPr>
          <p:cNvSpPr txBox="1"/>
          <p:nvPr/>
        </p:nvSpPr>
        <p:spPr>
          <a:xfrm>
            <a:off x="901700" y="11938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주제 선정 이유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59" name="TextBox 3">
            <a:extLst>
              <a:ext uri="{FF2B5EF4-FFF2-40B4-BE49-F238E27FC236}">
                <a16:creationId xmlns:a16="http://schemas.microsoft.com/office/drawing/2014/main" id="{7BB585DD-F077-446C-33C6-94231E5D1090}"/>
              </a:ext>
            </a:extLst>
          </p:cNvPr>
          <p:cNvSpPr txBox="1"/>
          <p:nvPr/>
        </p:nvSpPr>
        <p:spPr>
          <a:xfrm>
            <a:off x="8417550" y="977374"/>
            <a:ext cx="88392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ko-KR" altLang="en-US" sz="24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사람들이 접하기 쉽고 친숙한 스낵 시장의 동향을 </a:t>
            </a:r>
            <a:endParaRPr lang="en-US" altLang="ko-KR" sz="24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2400" u="none" strike="noStrike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파악해보고자 하여</a:t>
            </a:r>
            <a:r>
              <a:rPr lang="en-US" altLang="ko-KR" sz="2400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  <a:r>
              <a:rPr lang="ko-KR" altLang="en-US" sz="2400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주제를 선정하였음</a:t>
            </a:r>
            <a:r>
              <a:rPr lang="en-US" altLang="ko-KR" sz="2400" spc="-2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. </a:t>
            </a:r>
            <a:endParaRPr lang="en-US" altLang="ko-KR" sz="2400" u="none" strike="noStrike" spc="-2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7C5A3A5-79F3-3A18-1072-9E5FBABC07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5DB7A034-5E3D-8D9D-9575-C89042C40F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배경 및 목적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F0BEC0-ACB0-189C-7A4F-EAD57EE82BD0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57445D-DEF2-5533-450C-56FB5C056F9C}"/>
              </a:ext>
            </a:extLst>
          </p:cNvPr>
          <p:cNvSpPr txBox="1"/>
          <p:nvPr/>
        </p:nvSpPr>
        <p:spPr>
          <a:xfrm>
            <a:off x="197563" y="8920490"/>
            <a:ext cx="923478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출처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: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“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식품산업통계정보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FIS” (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제조사별 과자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/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초콜릿류 소매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POS 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매출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B" panose="02020503020101020101" pitchFamily="18" charset="-127"/>
                <a:ea typeface="SeoulNamsan B" panose="02020503020101020101" pitchFamily="18" charset="-127"/>
              </a:rPr>
              <a:t>(2012~2024))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6860D-16FF-5008-2BC0-7E6B9AC7F8FF}"/>
              </a:ext>
            </a:extLst>
          </p:cNvPr>
          <p:cNvSpPr txBox="1"/>
          <p:nvPr/>
        </p:nvSpPr>
        <p:spPr>
          <a:xfrm>
            <a:off x="8819411" y="8902020"/>
            <a:ext cx="923478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출처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: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“</a:t>
            </a:r>
            <a:r>
              <a:rPr kumimoji="1"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식품산업통계정보 </a:t>
            </a:r>
            <a:r>
              <a:rPr kumimoji="1"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</a:rPr>
              <a:t>FIS”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B" panose="02020503020101020101" pitchFamily="18" charset="-127"/>
              <a:ea typeface="SeoulNamsan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63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60064-0995-4354-1F5C-38CB6031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>
            <a:extLst>
              <a:ext uri="{FF2B5EF4-FFF2-40B4-BE49-F238E27FC236}">
                <a16:creationId xmlns:a16="http://schemas.microsoft.com/office/drawing/2014/main" id="{0DF193A2-7FB1-E074-DBD0-830F83ECA1D6}"/>
              </a:ext>
            </a:extLst>
          </p:cNvPr>
          <p:cNvSpPr txBox="1"/>
          <p:nvPr/>
        </p:nvSpPr>
        <p:spPr>
          <a:xfrm>
            <a:off x="771446" y="2585538"/>
            <a:ext cx="13030200" cy="34607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96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데이터 수집</a:t>
            </a:r>
            <a:endParaRPr lang="en-US" sz="960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588FE1C-0429-91AE-9A21-3216A72B331D}"/>
              </a:ext>
            </a:extLst>
          </p:cNvPr>
          <p:cNvCxnSpPr>
            <a:cxnSpLocks/>
          </p:cNvCxnSpPr>
          <p:nvPr/>
        </p:nvCxnSpPr>
        <p:spPr>
          <a:xfrm>
            <a:off x="-27297" y="3162300"/>
            <a:ext cx="1338223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9">
            <a:extLst>
              <a:ext uri="{FF2B5EF4-FFF2-40B4-BE49-F238E27FC236}">
                <a16:creationId xmlns:a16="http://schemas.microsoft.com/office/drawing/2014/main" id="{E756EE14-62D7-F458-1DAD-74FE9509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46" y="2258249"/>
            <a:ext cx="629752" cy="535289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0D3AEF1-2854-DA8E-E206-A155CDDBB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96" y="2182140"/>
            <a:ext cx="692727" cy="682232"/>
          </a:xfrm>
          <a:prstGeom prst="rect">
            <a:avLst/>
          </a:prstGeom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E8F1F4CE-25D9-82AE-88A8-8BA5E1E8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770969" y="2386116"/>
            <a:ext cx="808182" cy="398843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269F4527-B731-696E-5B3C-C0C7A28F9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260000">
            <a:off x="3094758" y="2170441"/>
            <a:ext cx="535289" cy="7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2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46" y="3816349"/>
            <a:ext cx="368300" cy="36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161" y="3804985"/>
            <a:ext cx="368300" cy="368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55745" y="3740149"/>
            <a:ext cx="284485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ko-KR" altLang="en-US" sz="2800" u="none" strike="noStrike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사이트</a:t>
            </a:r>
            <a:endParaRPr lang="en-US" sz="2800" u="none" strike="noStrike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18962" y="3716085"/>
            <a:ext cx="3194799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8689"/>
              </a:lnSpc>
            </a:pPr>
            <a:r>
              <a:rPr lang="ko-KR" altLang="en-US" sz="2800" u="none" strike="noStrike" dirty="0" err="1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크롤링</a:t>
            </a:r>
            <a:endParaRPr lang="en-US" sz="2800" u="none" strike="noStrike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93097" y="7417495"/>
            <a:ext cx="4419600" cy="8100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상품 리뷰</a:t>
            </a:r>
            <a:r>
              <a:rPr lang="en-US" altLang="ko-KR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리뷰 </a:t>
            </a:r>
            <a:r>
              <a:rPr lang="ko-KR" altLang="en-US" sz="2400" dirty="0" err="1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별점</a:t>
            </a:r>
            <a:r>
              <a:rPr lang="en-US" altLang="ko-KR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날짜</a:t>
            </a:r>
            <a:endParaRPr lang="en-US" altLang="ko-KR" sz="24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FCBF95E-F9CE-0CAB-4D21-ECF79178A2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45"/>
          <a:stretch/>
        </p:blipFill>
        <p:spPr>
          <a:xfrm>
            <a:off x="1418109" y="4762500"/>
            <a:ext cx="4655941" cy="1079204"/>
          </a:xfrm>
          <a:prstGeom prst="rect">
            <a:avLst/>
          </a:prstGeom>
        </p:spPr>
      </p:pic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9C72DFB8-037F-B805-C66C-18462B1E3DFE}"/>
              </a:ext>
            </a:extLst>
          </p:cNvPr>
          <p:cNvCxnSpPr>
            <a:cxnSpLocks/>
          </p:cNvCxnSpPr>
          <p:nvPr/>
        </p:nvCxnSpPr>
        <p:spPr>
          <a:xfrm>
            <a:off x="660808" y="889000"/>
            <a:ext cx="719451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976DBE7E-B217-AA53-06CB-B9622252589E}"/>
              </a:ext>
            </a:extLst>
          </p:cNvPr>
          <p:cNvCxnSpPr>
            <a:cxnSpLocks/>
          </p:cNvCxnSpPr>
          <p:nvPr/>
        </p:nvCxnSpPr>
        <p:spPr>
          <a:xfrm>
            <a:off x="8049199" y="889000"/>
            <a:ext cx="957590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8">
            <a:extLst>
              <a:ext uri="{FF2B5EF4-FFF2-40B4-BE49-F238E27FC236}">
                <a16:creationId xmlns:a16="http://schemas.microsoft.com/office/drawing/2014/main" id="{0AFBDD43-C1BC-FFE0-4B01-4C102A19B5E4}"/>
              </a:ext>
            </a:extLst>
          </p:cNvPr>
          <p:cNvSpPr txBox="1"/>
          <p:nvPr/>
        </p:nvSpPr>
        <p:spPr>
          <a:xfrm>
            <a:off x="901700" y="1181100"/>
            <a:ext cx="64897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500" u="none" strike="noStrike" dirty="0">
                <a:solidFill>
                  <a:srgbClr val="313131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데이터 출처 </a:t>
            </a:r>
            <a:endParaRPr lang="en-US" sz="4500" u="none" strike="noStrike" dirty="0">
              <a:solidFill>
                <a:srgbClr val="313131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pic>
        <p:nvPicPr>
          <p:cNvPr id="1026" name="Picture 2" descr="화제의 식자재 이커머스 플랫폼 '마켓컬리' - 소비라이프">
            <a:extLst>
              <a:ext uri="{FF2B5EF4-FFF2-40B4-BE49-F238E27FC236}">
                <a16:creationId xmlns:a16="http://schemas.microsoft.com/office/drawing/2014/main" id="{0050FFDB-2798-1ED5-871C-F783C7D62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4101" r="3106" b="2707"/>
          <a:stretch/>
        </p:blipFill>
        <p:spPr bwMode="auto">
          <a:xfrm>
            <a:off x="8001000" y="4981006"/>
            <a:ext cx="1650365" cy="1639895"/>
          </a:xfrm>
          <a:prstGeom prst="roundRect">
            <a:avLst/>
          </a:prstGeom>
          <a:noFill/>
          <a:scene3d>
            <a:camera prst="orthographicFront"/>
            <a:lightRig rig="threePt" dir="t">
              <a:rot lat="0" lon="0" rev="3000000"/>
            </a:lightRig>
          </a:scene3d>
          <a:sp3d contourW="12700">
            <a:bevelT w="165100" prst="coolSlant"/>
            <a:contourClr>
              <a:schemeClr val="bg1">
                <a:lumMod val="65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9B4762-D4E2-C910-D904-64DDFD2B4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4975891"/>
            <a:ext cx="1650365" cy="1639177"/>
          </a:xfrm>
          <a:prstGeom prst="roundRect">
            <a:avLst/>
          </a:prstGeom>
          <a:scene3d>
            <a:camera prst="orthographicFront"/>
            <a:lightRig rig="threePt" dir="t">
              <a:rot lat="0" lon="0" rev="3000000"/>
            </a:lightRig>
          </a:scene3d>
          <a:sp3d contourW="12700">
            <a:bevelT w="165100" prst="coolSlant"/>
            <a:contourClr>
              <a:schemeClr val="bg1">
                <a:lumMod val="65000"/>
              </a:schemeClr>
            </a:contourClr>
          </a:sp3d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5B8EDF-328C-0576-3999-68CDC1C14796}"/>
              </a:ext>
            </a:extLst>
          </p:cNvPr>
          <p:cNvGrpSpPr/>
          <p:nvPr/>
        </p:nvGrpSpPr>
        <p:grpSpPr>
          <a:xfrm>
            <a:off x="1382724" y="6561683"/>
            <a:ext cx="4710583" cy="1109117"/>
            <a:chOff x="1319057" y="6616701"/>
            <a:chExt cx="4378675" cy="11243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B55026-73F4-110E-2F81-BF7A90419AA5}"/>
                </a:ext>
              </a:extLst>
            </p:cNvPr>
            <p:cNvSpPr/>
            <p:nvPr/>
          </p:nvSpPr>
          <p:spPr>
            <a:xfrm>
              <a:off x="1319057" y="6616701"/>
              <a:ext cx="4378675" cy="112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9F55E3-0278-11E8-2C0A-BB572B5B2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37" y="6786633"/>
              <a:ext cx="3989948" cy="839586"/>
            </a:xfrm>
            <a:prstGeom prst="rect">
              <a:avLst/>
            </a:prstGeom>
          </p:spPr>
        </p:pic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DC8AB370-2D1C-C1A9-8834-1E9A391C39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341600" y="3429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바닥글 개체 틀 43">
            <a:extLst>
              <a:ext uri="{FF2B5EF4-FFF2-40B4-BE49-F238E27FC236}">
                <a16:creationId xmlns:a16="http://schemas.microsoft.com/office/drawing/2014/main" id="{D888E88B-E131-8465-AAC3-35413BDDC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ko-KR" altLang="en-US" dirty="0"/>
              <a:t>데이터 수집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9B7767CF-B390-62D9-4E34-390C60A97B3B}"/>
              </a:ext>
            </a:extLst>
          </p:cNvPr>
          <p:cNvSpPr txBox="1"/>
          <p:nvPr/>
        </p:nvSpPr>
        <p:spPr>
          <a:xfrm>
            <a:off x="7515152" y="6228460"/>
            <a:ext cx="2629274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altLang="en-US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마켓 </a:t>
            </a:r>
            <a:r>
              <a:rPr lang="ko-KR" altLang="en-US" sz="2000" dirty="0" err="1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컬리</a:t>
            </a:r>
            <a:endParaRPr lang="en-US" altLang="ko-KR" sz="20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8ACEC1FF-E516-0607-6778-DB5CFE61A5B5}"/>
              </a:ext>
            </a:extLst>
          </p:cNvPr>
          <p:cNvSpPr txBox="1"/>
          <p:nvPr/>
        </p:nvSpPr>
        <p:spPr>
          <a:xfrm>
            <a:off x="9721345" y="6222807"/>
            <a:ext cx="2629274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altLang="en-US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신세계 닷컴</a:t>
            </a:r>
            <a:endParaRPr lang="en-US" altLang="ko-KR" sz="20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B5B6FBEC-0D72-7BAC-9DE9-BA100047AA47}"/>
              </a:ext>
            </a:extLst>
          </p:cNvPr>
          <p:cNvSpPr txBox="1"/>
          <p:nvPr/>
        </p:nvSpPr>
        <p:spPr>
          <a:xfrm>
            <a:off x="1600200" y="5447004"/>
            <a:ext cx="44196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제조사</a:t>
            </a:r>
            <a:r>
              <a:rPr lang="en-US" altLang="ko-KR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상품</a:t>
            </a:r>
            <a:r>
              <a:rPr lang="en-US" altLang="ko-KR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카테고리별 과자 매출</a:t>
            </a:r>
            <a:endParaRPr lang="en-US" altLang="ko-KR" sz="20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342FFC48-8D7F-04DA-37E1-9F1409CE440B}"/>
              </a:ext>
            </a:extLst>
          </p:cNvPr>
          <p:cNvSpPr txBox="1"/>
          <p:nvPr/>
        </p:nvSpPr>
        <p:spPr>
          <a:xfrm>
            <a:off x="1528216" y="7289800"/>
            <a:ext cx="44196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경제지표 및 물가지수</a:t>
            </a:r>
            <a:r>
              <a:rPr lang="en-US" altLang="ko-KR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설문조사 결과</a:t>
            </a:r>
            <a:r>
              <a:rPr lang="en-US" altLang="ko-KR" sz="20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611A8C9-7470-DCED-4CF5-D2E18B611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26759" y="5008469"/>
            <a:ext cx="3873930" cy="16087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33" name="TextBox 23">
            <a:extLst>
              <a:ext uri="{FF2B5EF4-FFF2-40B4-BE49-F238E27FC236}">
                <a16:creationId xmlns:a16="http://schemas.microsoft.com/office/drawing/2014/main" id="{B472C563-17F1-674D-6E10-1EA37EDE943B}"/>
              </a:ext>
            </a:extLst>
          </p:cNvPr>
          <p:cNvSpPr txBox="1"/>
          <p:nvPr/>
        </p:nvSpPr>
        <p:spPr>
          <a:xfrm>
            <a:off x="13650404" y="6234369"/>
            <a:ext cx="2629274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altLang="en-US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네이버 블로그</a:t>
            </a:r>
            <a:endParaRPr lang="en-US" altLang="ko-KR" sz="24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DB9FEB1C-A0D4-B270-8A30-0B10F897A8C0}"/>
              </a:ext>
            </a:extLst>
          </p:cNvPr>
          <p:cNvCxnSpPr/>
          <p:nvPr/>
        </p:nvCxnSpPr>
        <p:spPr>
          <a:xfrm flipV="1">
            <a:off x="7798664" y="4413250"/>
            <a:ext cx="9261934" cy="1397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EA871FE4-71AC-27A8-BD63-9F85FD33020E}"/>
              </a:ext>
            </a:extLst>
          </p:cNvPr>
          <p:cNvCxnSpPr>
            <a:cxnSpLocks/>
          </p:cNvCxnSpPr>
          <p:nvPr/>
        </p:nvCxnSpPr>
        <p:spPr>
          <a:xfrm>
            <a:off x="12486861" y="4960685"/>
            <a:ext cx="0" cy="300520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A406E714-07C1-8094-7099-AF633E66230E}"/>
              </a:ext>
            </a:extLst>
          </p:cNvPr>
          <p:cNvCxnSpPr>
            <a:cxnSpLocks/>
          </p:cNvCxnSpPr>
          <p:nvPr/>
        </p:nvCxnSpPr>
        <p:spPr>
          <a:xfrm flipV="1">
            <a:off x="1327340" y="4403798"/>
            <a:ext cx="4824584" cy="121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ACF0CB-0F13-4668-6C73-49E01F66E21E}"/>
              </a:ext>
            </a:extLst>
          </p:cNvPr>
          <p:cNvSpPr/>
          <p:nvPr/>
        </p:nvSpPr>
        <p:spPr>
          <a:xfrm>
            <a:off x="7391400" y="3390899"/>
            <a:ext cx="10083800" cy="5213351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3A1400-686D-2D16-9E34-BDC764D9CEFC}"/>
              </a:ext>
            </a:extLst>
          </p:cNvPr>
          <p:cNvSpPr/>
          <p:nvPr/>
        </p:nvSpPr>
        <p:spPr>
          <a:xfrm>
            <a:off x="812800" y="3390899"/>
            <a:ext cx="5866561" cy="5206607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B8A8EC54-77B8-F0EB-1A77-F0001AD5AE91}"/>
              </a:ext>
            </a:extLst>
          </p:cNvPr>
          <p:cNvCxnSpPr/>
          <p:nvPr/>
        </p:nvCxnSpPr>
        <p:spPr>
          <a:xfrm>
            <a:off x="660808" y="3390900"/>
            <a:ext cx="1699073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3">
            <a:extLst>
              <a:ext uri="{FF2B5EF4-FFF2-40B4-BE49-F238E27FC236}">
                <a16:creationId xmlns:a16="http://schemas.microsoft.com/office/drawing/2014/main" id="{A7358F96-825E-9E66-CD14-783311C06B67}"/>
              </a:ext>
            </a:extLst>
          </p:cNvPr>
          <p:cNvSpPr txBox="1"/>
          <p:nvPr/>
        </p:nvSpPr>
        <p:spPr>
          <a:xfrm>
            <a:off x="12753924" y="7417494"/>
            <a:ext cx="4419600" cy="8100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ctr">
              <a:lnSpc>
                <a:spcPct val="11868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블로그 제목</a:t>
            </a:r>
            <a:r>
              <a:rPr lang="en-US" altLang="ko-KR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날짜</a:t>
            </a:r>
            <a:r>
              <a:rPr lang="en-US" altLang="ko-KR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, </a:t>
            </a:r>
            <a:r>
              <a:rPr lang="ko-KR" altLang="en-US" sz="2400" dirty="0">
                <a:solidFill>
                  <a:srgbClr val="101010"/>
                </a:solidFill>
                <a:latin typeface="SeoulNamsan B" panose="02020503020101020101" pitchFamily="18" charset="-127"/>
                <a:ea typeface="SeoulNamsan B" panose="02020503020101020101" pitchFamily="18" charset="-127"/>
                <a:cs typeface="LINE Seed Sans KR Regular" panose="020B0603020203020204" pitchFamily="34" charset="-128"/>
              </a:rPr>
              <a:t>개수</a:t>
            </a:r>
            <a:endParaRPr lang="en-US" altLang="ko-KR" sz="2400" dirty="0">
              <a:solidFill>
                <a:srgbClr val="101010"/>
              </a:solidFill>
              <a:latin typeface="SeoulNamsan B" panose="02020503020101020101" pitchFamily="18" charset="-127"/>
              <a:ea typeface="SeoulNamsan B" panose="02020503020101020101" pitchFamily="18" charset="-127"/>
              <a:cs typeface="LINE Seed Sans KR Regular" panose="020B0603020203020204" pitchFamily="34" charset="-128"/>
            </a:endParaRPr>
          </a:p>
        </p:txBody>
      </p:sp>
      <p:cxnSp>
        <p:nvCxnSpPr>
          <p:cNvPr id="5" name="직선 연결선[R] 5">
            <a:extLst>
              <a:ext uri="{FF2B5EF4-FFF2-40B4-BE49-F238E27FC236}">
                <a16:creationId xmlns:a16="http://schemas.microsoft.com/office/drawing/2014/main" id="{6A621403-5D97-CBFD-C416-874D5E896B2F}"/>
              </a:ext>
            </a:extLst>
          </p:cNvPr>
          <p:cNvCxnSpPr>
            <a:cxnSpLocks/>
          </p:cNvCxnSpPr>
          <p:nvPr/>
        </p:nvCxnSpPr>
        <p:spPr>
          <a:xfrm>
            <a:off x="660808" y="2400300"/>
            <a:ext cx="16964293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10950</TotalTime>
  <Words>1421</Words>
  <Application>Microsoft Macintosh PowerPoint</Application>
  <PresentationFormat>사용자 지정</PresentationFormat>
  <Paragraphs>369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맑은 고딕</vt:lpstr>
      <vt:lpstr>SeoulNamsan B</vt:lpstr>
      <vt:lpstr>Arial</vt:lpstr>
      <vt:lpstr>서울남산체 B</vt:lpstr>
      <vt:lpstr>SeoulNamsan B</vt:lpstr>
      <vt:lpstr>Calibri</vt:lpstr>
      <vt:lpstr>Cambria Math</vt:lpstr>
      <vt:lpstr>Pretendard Regular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HYEIN</cp:lastModifiedBy>
  <cp:revision>109</cp:revision>
  <dcterms:created xsi:type="dcterms:W3CDTF">2006-08-16T00:00:00Z</dcterms:created>
  <dcterms:modified xsi:type="dcterms:W3CDTF">2024-10-24T12:43:04Z</dcterms:modified>
</cp:coreProperties>
</file>